
<file path=[Content_Types].xml><?xml version="1.0" encoding="utf-8"?>
<Types xmlns="http://schemas.openxmlformats.org/package/2006/content-types">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92" r:id="rId3"/>
    <p:sldId id="257" r:id="rId4"/>
    <p:sldId id="258" r:id="rId5"/>
    <p:sldId id="290" r:id="rId6"/>
    <p:sldId id="291" r:id="rId7"/>
    <p:sldId id="259" r:id="rId8"/>
    <p:sldId id="293" r:id="rId9"/>
    <p:sldId id="294" r:id="rId10"/>
    <p:sldId id="295" r:id="rId11"/>
    <p:sldId id="296" r:id="rId12"/>
    <p:sldId id="297" r:id="rId13"/>
    <p:sldId id="298" r:id="rId14"/>
    <p:sldId id="299" r:id="rId15"/>
    <p:sldId id="300" r:id="rId16"/>
    <p:sldId id="301" r:id="rId17"/>
    <p:sldId id="302" r:id="rId18"/>
    <p:sldId id="303" r:id="rId19"/>
    <p:sldId id="304" r:id="rId20"/>
    <p:sldId id="305" r:id="rId21"/>
    <p:sldId id="306" r:id="rId22"/>
    <p:sldId id="307" r:id="rId23"/>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0" d="100"/>
          <a:sy n="90" d="100"/>
        </p:scale>
        <p:origin x="370" y="6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65F871D8-D40F-4B97-B01D-23345090D411}" type="datetimeFigureOut">
              <a:rPr lang="en-GB" smtClean="0"/>
              <a:t>05/12/2024</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DCF33A18-B33D-4B79-8277-FB73915FF5CF}" type="slidenum">
              <a:rPr lang="en-GB" smtClean="0"/>
              <a:t>‹#›</a:t>
            </a:fld>
            <a:endParaRPr lang="en-GB"/>
          </a:p>
        </p:txBody>
      </p:sp>
    </p:spTree>
    <p:extLst>
      <p:ext uri="{BB962C8B-B14F-4D97-AF65-F5344CB8AC3E}">
        <p14:creationId xmlns:p14="http://schemas.microsoft.com/office/powerpoint/2010/main" val="1742654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CF33A18-B33D-4B79-8277-FB73915FF5CF}" type="slidenum">
              <a:rPr lang="en-GB" smtClean="0"/>
              <a:t>8</a:t>
            </a:fld>
            <a:endParaRPr lang="en-GB"/>
          </a:p>
        </p:txBody>
      </p:sp>
    </p:spTree>
    <p:extLst>
      <p:ext uri="{BB962C8B-B14F-4D97-AF65-F5344CB8AC3E}">
        <p14:creationId xmlns:p14="http://schemas.microsoft.com/office/powerpoint/2010/main" val="3611892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18236" y="614248"/>
            <a:ext cx="2122805" cy="697230"/>
          </a:xfrm>
          <a:prstGeom prst="rect">
            <a:avLst/>
          </a:prstGeom>
        </p:spPr>
        <p:txBody>
          <a:bodyPr wrap="square" lIns="0" tIns="0" rIns="0" bIns="0">
            <a:spAutoFit/>
          </a:bodyPr>
          <a:lstStyle>
            <a:lvl1pPr>
              <a:defRPr sz="4400" b="0" i="0">
                <a:solidFill>
                  <a:schemeClr val="tx1"/>
                </a:solidFill>
                <a:latin typeface="Tw Cen MT"/>
                <a:cs typeface="Tw Cen MT"/>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1200" b="0" i="0">
                <a:solidFill>
                  <a:schemeClr val="tx1"/>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12/4/2024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Tw Cen MT"/>
                <a:cs typeface="Tw Cen MT"/>
              </a:defRPr>
            </a:lvl1pPr>
          </a:lstStyle>
          <a:p>
            <a:endParaRPr/>
          </a:p>
        </p:txBody>
      </p:sp>
      <p:sp>
        <p:nvSpPr>
          <p:cNvPr id="3" name="Holder 3"/>
          <p:cNvSpPr>
            <a:spLocks noGrp="1"/>
          </p:cNvSpPr>
          <p:nvPr>
            <p:ph type="body" idx="1"/>
          </p:nvPr>
        </p:nvSpPr>
        <p:spPr/>
        <p:txBody>
          <a:bodyPr lIns="0" tIns="0" rIns="0" bIns="0"/>
          <a:lstStyle>
            <a:lvl1pPr>
              <a:defRPr sz="1200" b="0" i="0">
                <a:solidFill>
                  <a:schemeClr val="tx1"/>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12/4/2024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Tw Cen MT"/>
                <a:cs typeface="Tw Cen MT"/>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12/4/2024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Tw Cen MT"/>
                <a:cs typeface="Tw Cen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12/4/2024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12/4/2024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618236" y="614248"/>
            <a:ext cx="10302240" cy="697230"/>
          </a:xfrm>
          <a:prstGeom prst="rect">
            <a:avLst/>
          </a:prstGeom>
        </p:spPr>
        <p:txBody>
          <a:bodyPr wrap="square" lIns="0" tIns="0" rIns="0" bIns="0">
            <a:spAutoFit/>
          </a:bodyPr>
          <a:lstStyle>
            <a:lvl1pPr>
              <a:defRPr sz="4400" b="0" i="0">
                <a:solidFill>
                  <a:schemeClr val="tx1"/>
                </a:solidFill>
                <a:latin typeface="Tw Cen MT"/>
                <a:cs typeface="Tw Cen MT"/>
              </a:defRPr>
            </a:lvl1pPr>
          </a:lstStyle>
          <a:p>
            <a:endParaRPr/>
          </a:p>
        </p:txBody>
      </p:sp>
      <p:sp>
        <p:nvSpPr>
          <p:cNvPr id="3" name="Holder 3"/>
          <p:cNvSpPr>
            <a:spLocks noGrp="1"/>
          </p:cNvSpPr>
          <p:nvPr>
            <p:ph type="body" idx="1"/>
          </p:nvPr>
        </p:nvSpPr>
        <p:spPr>
          <a:xfrm>
            <a:off x="1258569" y="1918461"/>
            <a:ext cx="5807709" cy="1741804"/>
          </a:xfrm>
          <a:prstGeom prst="rect">
            <a:avLst/>
          </a:prstGeom>
        </p:spPr>
        <p:txBody>
          <a:bodyPr wrap="square" lIns="0" tIns="0" rIns="0" bIns="0">
            <a:spAutoFit/>
          </a:bodyPr>
          <a:lstStyle>
            <a:lvl1pPr>
              <a:defRPr sz="1200" b="0" i="0">
                <a:solidFill>
                  <a:schemeClr val="tx1"/>
                </a:solidFill>
                <a:latin typeface="Calibri"/>
                <a:cs typeface="Calibri"/>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12/4/2024</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hkproj/transformer-from-scratch-notes" TargetMode="External"/><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1.mp4"/><Relationship Id="rId1" Type="http://schemas.microsoft.com/office/2007/relationships/media" Target="../media/media11.mp4"/><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5678551" y="3201416"/>
            <a:ext cx="5492750" cy="696595"/>
          </a:xfrm>
          <a:prstGeom prst="rect">
            <a:avLst/>
          </a:prstGeom>
        </p:spPr>
        <p:txBody>
          <a:bodyPr vert="horz" wrap="square" lIns="0" tIns="13335" rIns="0" bIns="0" rtlCol="0">
            <a:spAutoFit/>
          </a:bodyPr>
          <a:lstStyle/>
          <a:p>
            <a:pPr marL="12700">
              <a:lnSpc>
                <a:spcPct val="100000"/>
              </a:lnSpc>
              <a:spcBef>
                <a:spcPts val="105"/>
              </a:spcBef>
            </a:pPr>
            <a:r>
              <a:rPr sz="4400" spc="-10" dirty="0">
                <a:latin typeface="Tw Cen MT"/>
                <a:cs typeface="Tw Cen MT"/>
              </a:rPr>
              <a:t>Transformer</a:t>
            </a:r>
            <a:r>
              <a:rPr sz="4400" spc="-175" dirty="0">
                <a:latin typeface="Tw Cen MT"/>
                <a:cs typeface="Tw Cen MT"/>
              </a:rPr>
              <a:t> </a:t>
            </a:r>
            <a:r>
              <a:rPr sz="4400" dirty="0">
                <a:latin typeface="Tw Cen MT"/>
                <a:cs typeface="Tw Cen MT"/>
              </a:rPr>
              <a:t>from</a:t>
            </a:r>
            <a:r>
              <a:rPr sz="4400" spc="-130" dirty="0">
                <a:latin typeface="Tw Cen MT"/>
                <a:cs typeface="Tw Cen MT"/>
              </a:rPr>
              <a:t> </a:t>
            </a:r>
            <a:r>
              <a:rPr sz="4400" spc="-10" dirty="0">
                <a:latin typeface="Tw Cen MT"/>
                <a:cs typeface="Tw Cen MT"/>
              </a:rPr>
              <a:t>scratch</a:t>
            </a:r>
            <a:endParaRPr sz="4400">
              <a:latin typeface="Tw Cen MT"/>
              <a:cs typeface="Tw Cen MT"/>
            </a:endParaRPr>
          </a:p>
        </p:txBody>
      </p:sp>
      <p:pic>
        <p:nvPicPr>
          <p:cNvPr id="3" name="object 3"/>
          <p:cNvPicPr/>
          <p:nvPr/>
        </p:nvPicPr>
        <p:blipFill>
          <a:blip r:embed="rId2" cstate="print"/>
          <a:stretch>
            <a:fillRect/>
          </a:stretch>
        </p:blipFill>
        <p:spPr>
          <a:xfrm>
            <a:off x="1057795" y="1103419"/>
            <a:ext cx="3184885" cy="4683174"/>
          </a:xfrm>
          <a:prstGeom prst="rect">
            <a:avLst/>
          </a:prstGeom>
        </p:spPr>
      </p:pic>
      <p:sp>
        <p:nvSpPr>
          <p:cNvPr id="5" name="object 5"/>
          <p:cNvSpPr txBox="1"/>
          <p:nvPr/>
        </p:nvSpPr>
        <p:spPr>
          <a:xfrm>
            <a:off x="8754618" y="6676267"/>
            <a:ext cx="3331210" cy="132729"/>
          </a:xfrm>
          <a:prstGeom prst="rect">
            <a:avLst/>
          </a:prstGeom>
        </p:spPr>
        <p:txBody>
          <a:bodyPr vert="horz" wrap="square" lIns="0" tIns="9525" rIns="0" bIns="0" rtlCol="0">
            <a:spAutoFit/>
          </a:bodyPr>
          <a:lstStyle/>
          <a:p>
            <a:pPr marL="12700">
              <a:lnSpc>
                <a:spcPct val="100000"/>
              </a:lnSpc>
              <a:spcBef>
                <a:spcPts val="75"/>
              </a:spcBef>
            </a:pPr>
            <a:r>
              <a:rPr sz="800" u="sng" dirty="0">
                <a:solidFill>
                  <a:srgbClr val="E40CBB"/>
                </a:solidFill>
                <a:uFill>
                  <a:solidFill>
                    <a:srgbClr val="E40CBB"/>
                  </a:solidFill>
                </a:uFill>
                <a:latin typeface="Calibri"/>
                <a:cs typeface="Calibri"/>
                <a:hlinkClick r:id="rId3"/>
              </a:rPr>
              <a:t>https://github.com/hkproj/transformer-from-scratch-</a:t>
            </a:r>
            <a:r>
              <a:rPr sz="800" u="sng" spc="-20" dirty="0">
                <a:solidFill>
                  <a:srgbClr val="E40CBB"/>
                </a:solidFill>
                <a:uFill>
                  <a:solidFill>
                    <a:srgbClr val="E40CBB"/>
                  </a:solidFill>
                </a:uFill>
                <a:latin typeface="Calibri"/>
                <a:cs typeface="Calibri"/>
                <a:hlinkClick r:id="rId3"/>
              </a:rPr>
              <a:t>notes</a:t>
            </a:r>
            <a:endParaRPr sz="800" dirty="0">
              <a:latin typeface="Calibri"/>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652B4-4520-EE19-643A-D5F8CB1A3889}"/>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Tokenization</a:t>
            </a:r>
            <a:endParaRPr lang="en-GB" dirty="0"/>
          </a:p>
        </p:txBody>
      </p:sp>
      <p:pic>
        <p:nvPicPr>
          <p:cNvPr id="4" name="Picture 3">
            <a:extLst>
              <a:ext uri="{FF2B5EF4-FFF2-40B4-BE49-F238E27FC236}">
                <a16:creationId xmlns:a16="http://schemas.microsoft.com/office/drawing/2014/main" id="{51A50A78-247E-CD08-8F55-765888AF38CE}"/>
              </a:ext>
            </a:extLst>
          </p:cNvPr>
          <p:cNvPicPr>
            <a:picLocks noChangeAspect="1"/>
          </p:cNvPicPr>
          <p:nvPr/>
        </p:nvPicPr>
        <p:blipFill>
          <a:blip r:embed="rId2"/>
          <a:stretch>
            <a:fillRect/>
          </a:stretch>
        </p:blipFill>
        <p:spPr>
          <a:xfrm>
            <a:off x="2209800" y="1544477"/>
            <a:ext cx="6924587" cy="4730351"/>
          </a:xfrm>
          <a:prstGeom prst="rect">
            <a:avLst/>
          </a:prstGeom>
        </p:spPr>
      </p:pic>
      <p:pic>
        <p:nvPicPr>
          <p:cNvPr id="6" name="Picture 5">
            <a:extLst>
              <a:ext uri="{FF2B5EF4-FFF2-40B4-BE49-F238E27FC236}">
                <a16:creationId xmlns:a16="http://schemas.microsoft.com/office/drawing/2014/main" id="{D4C61824-FD58-5149-AFB2-E55532F69481}"/>
              </a:ext>
            </a:extLst>
          </p:cNvPr>
          <p:cNvPicPr>
            <a:picLocks noChangeAspect="1"/>
          </p:cNvPicPr>
          <p:nvPr/>
        </p:nvPicPr>
        <p:blipFill>
          <a:blip r:embed="rId3"/>
          <a:stretch>
            <a:fillRect/>
          </a:stretch>
        </p:blipFill>
        <p:spPr>
          <a:xfrm>
            <a:off x="304800" y="6096000"/>
            <a:ext cx="8583223" cy="609685"/>
          </a:xfrm>
          <a:prstGeom prst="rect">
            <a:avLst/>
          </a:prstGeom>
        </p:spPr>
      </p:pic>
    </p:spTree>
    <p:extLst>
      <p:ext uri="{BB962C8B-B14F-4D97-AF65-F5344CB8AC3E}">
        <p14:creationId xmlns:p14="http://schemas.microsoft.com/office/powerpoint/2010/main" val="2307601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DD433-2185-E52B-388C-51053D0DFBB4}"/>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Embeddings</a:t>
            </a:r>
            <a:endParaRPr lang="en-GB" dirty="0"/>
          </a:p>
        </p:txBody>
      </p:sp>
      <p:sp>
        <p:nvSpPr>
          <p:cNvPr id="4" name="TextBox 3">
            <a:extLst>
              <a:ext uri="{FF2B5EF4-FFF2-40B4-BE49-F238E27FC236}">
                <a16:creationId xmlns:a16="http://schemas.microsoft.com/office/drawing/2014/main" id="{23A60C75-B70C-E2F4-59FB-58252AFAA5D5}"/>
              </a:ext>
            </a:extLst>
          </p:cNvPr>
          <p:cNvSpPr txBox="1"/>
          <p:nvPr/>
        </p:nvSpPr>
        <p:spPr>
          <a:xfrm>
            <a:off x="601302" y="1524000"/>
            <a:ext cx="11514497" cy="923330"/>
          </a:xfrm>
          <a:prstGeom prst="rect">
            <a:avLst/>
          </a:prstGeom>
          <a:noFill/>
        </p:spPr>
        <p:txBody>
          <a:bodyPr wrap="square">
            <a:spAutoFit/>
          </a:bodyPr>
          <a:lstStyle/>
          <a:p>
            <a:pPr algn="l"/>
            <a:r>
              <a:rPr lang="en-US" b="0" i="0" dirty="0">
                <a:solidFill>
                  <a:srgbClr val="000000"/>
                </a:solidFill>
                <a:effectLst/>
                <a:latin typeface="Publico"/>
              </a:rPr>
              <a:t>For each token, the Transformer maintains a vector called an “embedding”. An embedding aims to capture the semantic meaning of the token - similar tokens have similar embeddings.</a:t>
            </a:r>
          </a:p>
          <a:p>
            <a:pPr algn="l"/>
            <a:r>
              <a:rPr lang="en-US" b="0" i="0" dirty="0">
                <a:solidFill>
                  <a:srgbClr val="000000"/>
                </a:solidFill>
                <a:effectLst/>
                <a:latin typeface="Publico"/>
              </a:rPr>
              <a:t>The input tokens are mapped to their corresponding embeddings:</a:t>
            </a:r>
          </a:p>
        </p:txBody>
      </p:sp>
      <p:pic>
        <p:nvPicPr>
          <p:cNvPr id="5" name="WordEmbeddings-2">
            <a:hlinkClick r:id="" action="ppaction://media"/>
            <a:extLst>
              <a:ext uri="{FF2B5EF4-FFF2-40B4-BE49-F238E27FC236}">
                <a16:creationId xmlns:a16="http://schemas.microsoft.com/office/drawing/2014/main" id="{7B847329-4E32-DEFF-9C0F-CBB0AF35A59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49856" y="2447330"/>
            <a:ext cx="7239000" cy="4071938"/>
          </a:xfrm>
          <a:prstGeom prst="rect">
            <a:avLst/>
          </a:prstGeom>
        </p:spPr>
      </p:pic>
      <p:sp>
        <p:nvSpPr>
          <p:cNvPr id="8" name="TextBox 7">
            <a:extLst>
              <a:ext uri="{FF2B5EF4-FFF2-40B4-BE49-F238E27FC236}">
                <a16:creationId xmlns:a16="http://schemas.microsoft.com/office/drawing/2014/main" id="{120E1258-EB04-4954-1DCE-04EB7615511E}"/>
              </a:ext>
            </a:extLst>
          </p:cNvPr>
          <p:cNvSpPr txBox="1"/>
          <p:nvPr/>
        </p:nvSpPr>
        <p:spPr>
          <a:xfrm>
            <a:off x="279483" y="3274503"/>
            <a:ext cx="1777917" cy="1938992"/>
          </a:xfrm>
          <a:prstGeom prst="rect">
            <a:avLst/>
          </a:prstGeom>
          <a:noFill/>
        </p:spPr>
        <p:txBody>
          <a:bodyPr wrap="square">
            <a:spAutoFit/>
          </a:bodyPr>
          <a:lstStyle/>
          <a:p>
            <a:r>
              <a:rPr lang="en-US" sz="1200" dirty="0">
                <a:highlight>
                  <a:srgbClr val="FFFF00"/>
                </a:highlight>
              </a:rPr>
              <a:t>Our transformer has embedding vectors of length 768. All the embeddings can be packed together in a single T × C matrix, where T = 4 is the number of input tokens, and C = 768, the size of each embedding.</a:t>
            </a:r>
            <a:endParaRPr lang="en-GB" sz="1200" dirty="0">
              <a:highlight>
                <a:srgbClr val="FFFF00"/>
              </a:highlight>
            </a:endParaRPr>
          </a:p>
        </p:txBody>
      </p:sp>
    </p:spTree>
    <p:extLst>
      <p:ext uri="{BB962C8B-B14F-4D97-AF65-F5344CB8AC3E}">
        <p14:creationId xmlns:p14="http://schemas.microsoft.com/office/powerpoint/2010/main" val="2326800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8A709-0635-6534-1BC7-22D32C931C0E}"/>
              </a:ext>
            </a:extLst>
          </p:cNvPr>
          <p:cNvSpPr>
            <a:spLocks noGrp="1"/>
          </p:cNvSpPr>
          <p:nvPr>
            <p:ph type="title"/>
          </p:nvPr>
        </p:nvSpPr>
        <p:spPr/>
        <p:txBody>
          <a:bodyPr/>
          <a:lstStyle/>
          <a:p>
            <a:r>
              <a:rPr lang="en-US" dirty="0"/>
              <a:t>Position embedding</a:t>
            </a:r>
            <a:endParaRPr lang="en-GB" dirty="0"/>
          </a:p>
        </p:txBody>
      </p:sp>
      <p:sp>
        <p:nvSpPr>
          <p:cNvPr id="4" name="TextBox 3">
            <a:extLst>
              <a:ext uri="{FF2B5EF4-FFF2-40B4-BE49-F238E27FC236}">
                <a16:creationId xmlns:a16="http://schemas.microsoft.com/office/drawing/2014/main" id="{02711113-5D7F-18D3-4694-8C576FDD5329}"/>
              </a:ext>
            </a:extLst>
          </p:cNvPr>
          <p:cNvSpPr txBox="1"/>
          <p:nvPr/>
        </p:nvSpPr>
        <p:spPr>
          <a:xfrm>
            <a:off x="618236" y="1371600"/>
            <a:ext cx="10049764" cy="923330"/>
          </a:xfrm>
          <a:prstGeom prst="rect">
            <a:avLst/>
          </a:prstGeom>
          <a:noFill/>
        </p:spPr>
        <p:txBody>
          <a:bodyPr wrap="square">
            <a:spAutoFit/>
          </a:bodyPr>
          <a:lstStyle/>
          <a:p>
            <a:r>
              <a:rPr lang="en-US" dirty="0"/>
              <a:t>In order to capture the significance of the position of a token within a sequence, the Transformer also maintains embeddings for each position. Here, we fetch embeddings for positions 0 to 3, since we only have 4 tokens:</a:t>
            </a:r>
            <a:endParaRPr lang="en-GB" dirty="0"/>
          </a:p>
        </p:txBody>
      </p:sp>
      <p:pic>
        <p:nvPicPr>
          <p:cNvPr id="5" name="PositionEmbeddings-3">
            <a:hlinkClick r:id="" action="ppaction://media"/>
            <a:extLst>
              <a:ext uri="{FF2B5EF4-FFF2-40B4-BE49-F238E27FC236}">
                <a16:creationId xmlns:a16="http://schemas.microsoft.com/office/drawing/2014/main" id="{E9D0EF0B-027C-A956-FE22-B655020628A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21256" y="2209800"/>
            <a:ext cx="7696200" cy="4329113"/>
          </a:xfrm>
          <a:prstGeom prst="rect">
            <a:avLst/>
          </a:prstGeom>
        </p:spPr>
      </p:pic>
    </p:spTree>
    <p:extLst>
      <p:ext uri="{BB962C8B-B14F-4D97-AF65-F5344CB8AC3E}">
        <p14:creationId xmlns:p14="http://schemas.microsoft.com/office/powerpoint/2010/main" val="602569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8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8A709-0635-6534-1BC7-22D32C931C0E}"/>
              </a:ext>
            </a:extLst>
          </p:cNvPr>
          <p:cNvSpPr>
            <a:spLocks noGrp="1"/>
          </p:cNvSpPr>
          <p:nvPr>
            <p:ph type="title"/>
          </p:nvPr>
        </p:nvSpPr>
        <p:spPr/>
        <p:txBody>
          <a:bodyPr/>
          <a:lstStyle/>
          <a:p>
            <a:r>
              <a:rPr lang="en-US" dirty="0"/>
              <a:t>Position embedding</a:t>
            </a:r>
            <a:endParaRPr lang="en-GB" dirty="0"/>
          </a:p>
        </p:txBody>
      </p:sp>
      <p:sp>
        <p:nvSpPr>
          <p:cNvPr id="4" name="TextBox 3">
            <a:extLst>
              <a:ext uri="{FF2B5EF4-FFF2-40B4-BE49-F238E27FC236}">
                <a16:creationId xmlns:a16="http://schemas.microsoft.com/office/drawing/2014/main" id="{02711113-5D7F-18D3-4694-8C576FDD5329}"/>
              </a:ext>
            </a:extLst>
          </p:cNvPr>
          <p:cNvSpPr txBox="1"/>
          <p:nvPr/>
        </p:nvSpPr>
        <p:spPr>
          <a:xfrm>
            <a:off x="618236" y="1371600"/>
            <a:ext cx="10049764" cy="646331"/>
          </a:xfrm>
          <a:prstGeom prst="rect">
            <a:avLst/>
          </a:prstGeom>
          <a:noFill/>
        </p:spPr>
        <p:txBody>
          <a:bodyPr wrap="square">
            <a:spAutoFit/>
          </a:bodyPr>
          <a:lstStyle/>
          <a:p>
            <a:r>
              <a:rPr lang="en-US" dirty="0"/>
              <a:t>Finally, these two T × C matrices are added together to obtain a position-dependent embedding for each token:</a:t>
            </a:r>
            <a:endParaRPr lang="en-GB" dirty="0"/>
          </a:p>
        </p:txBody>
      </p:sp>
      <p:pic>
        <p:nvPicPr>
          <p:cNvPr id="6" name="PreparingEmbeddings-4">
            <a:hlinkClick r:id="" action="ppaction://media"/>
            <a:extLst>
              <a:ext uri="{FF2B5EF4-FFF2-40B4-BE49-F238E27FC236}">
                <a16:creationId xmlns:a16="http://schemas.microsoft.com/office/drawing/2014/main" id="{AAAFDDC8-E730-77C4-30C5-3B28D7DA743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05000" y="2069586"/>
            <a:ext cx="8382000" cy="4714875"/>
          </a:xfrm>
          <a:prstGeom prst="rect">
            <a:avLst/>
          </a:prstGeom>
        </p:spPr>
      </p:pic>
      <p:sp>
        <p:nvSpPr>
          <p:cNvPr id="8" name="TextBox 7">
            <a:extLst>
              <a:ext uri="{FF2B5EF4-FFF2-40B4-BE49-F238E27FC236}">
                <a16:creationId xmlns:a16="http://schemas.microsoft.com/office/drawing/2014/main" id="{D17B3682-9C8A-F806-C272-48809389CD24}"/>
              </a:ext>
            </a:extLst>
          </p:cNvPr>
          <p:cNvSpPr txBox="1"/>
          <p:nvPr/>
        </p:nvSpPr>
        <p:spPr>
          <a:xfrm>
            <a:off x="152400" y="3048000"/>
            <a:ext cx="1752600" cy="2862322"/>
          </a:xfrm>
          <a:prstGeom prst="rect">
            <a:avLst/>
          </a:prstGeom>
          <a:noFill/>
        </p:spPr>
        <p:txBody>
          <a:bodyPr wrap="square">
            <a:spAutoFit/>
          </a:bodyPr>
          <a:lstStyle/>
          <a:p>
            <a:r>
              <a:rPr lang="en-US" b="0" i="0" dirty="0">
                <a:solidFill>
                  <a:srgbClr val="000000"/>
                </a:solidFill>
                <a:effectLst/>
                <a:highlight>
                  <a:srgbClr val="FFFF00"/>
                </a:highlight>
                <a:latin typeface="Publico"/>
              </a:rPr>
              <a:t>The token and position embeddings are all part of θ, the model parameters, which means they are tuned during model training.</a:t>
            </a:r>
            <a:endParaRPr lang="en-GB" dirty="0">
              <a:highlight>
                <a:srgbClr val="FFFF00"/>
              </a:highlight>
            </a:endParaRPr>
          </a:p>
        </p:txBody>
      </p:sp>
    </p:spTree>
    <p:extLst>
      <p:ext uri="{BB962C8B-B14F-4D97-AF65-F5344CB8AC3E}">
        <p14:creationId xmlns:p14="http://schemas.microsoft.com/office/powerpoint/2010/main" val="336116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1206B-793F-CFE0-8A69-08CA3F920763}"/>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Queries, keys and values</a:t>
            </a:r>
            <a:endParaRPr lang="en-GB" dirty="0"/>
          </a:p>
        </p:txBody>
      </p:sp>
      <p:sp>
        <p:nvSpPr>
          <p:cNvPr id="5" name="TextBox 4">
            <a:extLst>
              <a:ext uri="{FF2B5EF4-FFF2-40B4-BE49-F238E27FC236}">
                <a16:creationId xmlns:a16="http://schemas.microsoft.com/office/drawing/2014/main" id="{130CD28E-1AB1-3C2F-EC9A-70C94AA234DB}"/>
              </a:ext>
            </a:extLst>
          </p:cNvPr>
          <p:cNvSpPr txBox="1"/>
          <p:nvPr/>
        </p:nvSpPr>
        <p:spPr>
          <a:xfrm>
            <a:off x="618236" y="1524000"/>
            <a:ext cx="11421364" cy="923330"/>
          </a:xfrm>
          <a:prstGeom prst="rect">
            <a:avLst/>
          </a:prstGeom>
          <a:noFill/>
        </p:spPr>
        <p:txBody>
          <a:bodyPr wrap="square">
            <a:spAutoFit/>
          </a:bodyPr>
          <a:lstStyle/>
          <a:p>
            <a:r>
              <a:rPr lang="en-US" dirty="0"/>
              <a:t>The Transformer then computes three vectors for each of the T vectors (each of row in the T × C matrix from the previous section): “query”, “key” and “value” vectors. This is done by way of three linear transformations (i.e., multiplying with a weight matrix):</a:t>
            </a:r>
            <a:endParaRPr lang="en-GB" dirty="0"/>
          </a:p>
        </p:txBody>
      </p:sp>
      <p:pic>
        <p:nvPicPr>
          <p:cNvPr id="6" name="QueryKeyValue-5">
            <a:hlinkClick r:id="" action="ppaction://media"/>
            <a:extLst>
              <a:ext uri="{FF2B5EF4-FFF2-40B4-BE49-F238E27FC236}">
                <a16:creationId xmlns:a16="http://schemas.microsoft.com/office/drawing/2014/main" id="{82E46474-FB6E-3B2E-B42B-525F37185AF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343400" y="2443162"/>
            <a:ext cx="7848600" cy="4414838"/>
          </a:xfrm>
          <a:prstGeom prst="rect">
            <a:avLst/>
          </a:prstGeom>
        </p:spPr>
      </p:pic>
      <p:sp>
        <p:nvSpPr>
          <p:cNvPr id="9" name="TextBox 8">
            <a:extLst>
              <a:ext uri="{FF2B5EF4-FFF2-40B4-BE49-F238E27FC236}">
                <a16:creationId xmlns:a16="http://schemas.microsoft.com/office/drawing/2014/main" id="{4D58A84E-6D95-CC3F-7CCF-30EF9648C09D}"/>
              </a:ext>
            </a:extLst>
          </p:cNvPr>
          <p:cNvSpPr txBox="1"/>
          <p:nvPr/>
        </p:nvSpPr>
        <p:spPr>
          <a:xfrm>
            <a:off x="618236" y="2895600"/>
            <a:ext cx="3877564" cy="2862322"/>
          </a:xfrm>
          <a:prstGeom prst="rect">
            <a:avLst/>
          </a:prstGeom>
          <a:noFill/>
        </p:spPr>
        <p:txBody>
          <a:bodyPr wrap="square">
            <a:spAutoFit/>
          </a:bodyPr>
          <a:lstStyle/>
          <a:p>
            <a:r>
              <a:rPr lang="en-US" dirty="0">
                <a:highlight>
                  <a:srgbClr val="FFFF00"/>
                </a:highlight>
              </a:rPr>
              <a:t>The weight matrices that produce Q, K, V matrices are all part of θ.</a:t>
            </a:r>
          </a:p>
          <a:p>
            <a:endParaRPr lang="en-US" dirty="0">
              <a:highlight>
                <a:srgbClr val="FFFF00"/>
              </a:highlight>
            </a:endParaRPr>
          </a:p>
          <a:p>
            <a:r>
              <a:rPr lang="en-US" dirty="0">
                <a:highlight>
                  <a:srgbClr val="FFFF00"/>
                </a:highlight>
              </a:rPr>
              <a:t>The query, key and value vectors for each token are packed together into T × C matrices, just like the input embedding matrix. These vectors are the primary participants involved in the main event which is coming up shortly: self-attention.</a:t>
            </a:r>
            <a:endParaRPr lang="en-GB" dirty="0">
              <a:highlight>
                <a:srgbClr val="FFFF00"/>
              </a:highlight>
            </a:endParaRPr>
          </a:p>
        </p:txBody>
      </p:sp>
    </p:spTree>
    <p:extLst>
      <p:ext uri="{BB962C8B-B14F-4D97-AF65-F5344CB8AC3E}">
        <p14:creationId xmlns:p14="http://schemas.microsoft.com/office/powerpoint/2010/main" val="3140564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5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1206B-793F-CFE0-8A69-08CA3F920763}"/>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Queries, keys and values</a:t>
            </a:r>
            <a:endParaRPr lang="en-GB" dirty="0"/>
          </a:p>
        </p:txBody>
      </p:sp>
      <p:sp>
        <p:nvSpPr>
          <p:cNvPr id="5" name="TextBox 4">
            <a:extLst>
              <a:ext uri="{FF2B5EF4-FFF2-40B4-BE49-F238E27FC236}">
                <a16:creationId xmlns:a16="http://schemas.microsoft.com/office/drawing/2014/main" id="{130CD28E-1AB1-3C2F-EC9A-70C94AA234DB}"/>
              </a:ext>
            </a:extLst>
          </p:cNvPr>
          <p:cNvSpPr txBox="1"/>
          <p:nvPr/>
        </p:nvSpPr>
        <p:spPr>
          <a:xfrm>
            <a:off x="618236" y="1524000"/>
            <a:ext cx="11421364" cy="3139321"/>
          </a:xfrm>
          <a:prstGeom prst="rect">
            <a:avLst/>
          </a:prstGeom>
          <a:noFill/>
        </p:spPr>
        <p:txBody>
          <a:bodyPr wrap="square">
            <a:spAutoFit/>
          </a:bodyPr>
          <a:lstStyle/>
          <a:p>
            <a:r>
              <a:rPr lang="en-US" dirty="0"/>
              <a:t>But what are these queries, keys and values? One way to think about these vectors is using the following analogy:</a:t>
            </a:r>
          </a:p>
          <a:p>
            <a:endParaRPr lang="en-US" dirty="0"/>
          </a:p>
          <a:p>
            <a:r>
              <a:rPr lang="en-US" dirty="0"/>
              <a:t>Imagine you have a database of images with their text descriptions, and you would like to build an image search engine. Users will search by providing some text (the query), which will be matched against the text descriptions in your database (the key), and the final result is the image itself (the value). Only those images (values) whose corresponding text description (key) best matches the user input (query) will be returned in the search results.</a:t>
            </a:r>
          </a:p>
          <a:p>
            <a:endParaRPr lang="en-US" dirty="0"/>
          </a:p>
          <a:p>
            <a:r>
              <a:rPr lang="en-US" dirty="0"/>
              <a:t>Self-attention works in a similar manner - the tokens in the user input are trying to “query” other tokens to find the ones they should be paying attention to.</a:t>
            </a:r>
            <a:endParaRPr lang="en-GB" dirty="0"/>
          </a:p>
        </p:txBody>
      </p:sp>
    </p:spTree>
    <p:extLst>
      <p:ext uri="{BB962C8B-B14F-4D97-AF65-F5344CB8AC3E}">
        <p14:creationId xmlns:p14="http://schemas.microsoft.com/office/powerpoint/2010/main" val="1986154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8CFE9-6461-1E56-3E5E-3C5313C9B378}"/>
              </a:ext>
            </a:extLst>
          </p:cNvPr>
          <p:cNvSpPr>
            <a:spLocks noGrp="1"/>
          </p:cNvSpPr>
          <p:nvPr>
            <p:ph type="title"/>
          </p:nvPr>
        </p:nvSpPr>
        <p:spPr>
          <a:xfrm>
            <a:off x="618236" y="614248"/>
            <a:ext cx="10302240" cy="677108"/>
          </a:xfrm>
        </p:spPr>
        <p:txBody>
          <a:bodyPr/>
          <a:lstStyle/>
          <a:p>
            <a:r>
              <a:rPr lang="en-US" b="1" i="0" dirty="0">
                <a:solidFill>
                  <a:srgbClr val="000000"/>
                </a:solidFill>
                <a:effectLst/>
                <a:latin typeface="AtlasGrotesk"/>
              </a:rPr>
              <a:t>Two heads are better than one</a:t>
            </a:r>
            <a:endParaRPr lang="en-GB" dirty="0"/>
          </a:p>
        </p:txBody>
      </p:sp>
      <p:sp>
        <p:nvSpPr>
          <p:cNvPr id="5" name="TextBox 4">
            <a:extLst>
              <a:ext uri="{FF2B5EF4-FFF2-40B4-BE49-F238E27FC236}">
                <a16:creationId xmlns:a16="http://schemas.microsoft.com/office/drawing/2014/main" id="{70B306AA-943A-53B5-05C2-42AF4D12ECA8}"/>
              </a:ext>
            </a:extLst>
          </p:cNvPr>
          <p:cNvSpPr txBox="1"/>
          <p:nvPr/>
        </p:nvSpPr>
        <p:spPr>
          <a:xfrm>
            <a:off x="685800" y="1600200"/>
            <a:ext cx="10744200" cy="1200329"/>
          </a:xfrm>
          <a:prstGeom prst="rect">
            <a:avLst/>
          </a:prstGeom>
          <a:noFill/>
        </p:spPr>
        <p:txBody>
          <a:bodyPr wrap="square">
            <a:spAutoFit/>
          </a:bodyPr>
          <a:lstStyle/>
          <a:p>
            <a:r>
              <a:rPr lang="en-US" dirty="0"/>
              <a:t>To recap: so far, starting from our input T × C matrix containing the token + position embeddings, we have computed three T × C matrices: (1) the Query matrix Q, (2) the Key matrix K, and (3) the Value matrix V.</a:t>
            </a:r>
          </a:p>
          <a:p>
            <a:r>
              <a:rPr lang="en-US" dirty="0"/>
              <a:t>The Transformer then splits these matrices into multiple so-called “heads”:</a:t>
            </a:r>
            <a:endParaRPr lang="en-GB" dirty="0"/>
          </a:p>
        </p:txBody>
      </p:sp>
      <p:pic>
        <p:nvPicPr>
          <p:cNvPr id="6" name="SplittingHeads-6">
            <a:hlinkClick r:id="" action="ppaction://media"/>
            <a:extLst>
              <a:ext uri="{FF2B5EF4-FFF2-40B4-BE49-F238E27FC236}">
                <a16:creationId xmlns:a16="http://schemas.microsoft.com/office/drawing/2014/main" id="{231F1588-9718-AE34-7D55-E3BC3A58CDA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05400" y="2871786"/>
            <a:ext cx="7086600" cy="3986213"/>
          </a:xfrm>
          <a:prstGeom prst="rect">
            <a:avLst/>
          </a:prstGeom>
        </p:spPr>
      </p:pic>
      <p:sp>
        <p:nvSpPr>
          <p:cNvPr id="8" name="TextBox 7">
            <a:extLst>
              <a:ext uri="{FF2B5EF4-FFF2-40B4-BE49-F238E27FC236}">
                <a16:creationId xmlns:a16="http://schemas.microsoft.com/office/drawing/2014/main" id="{00879601-B8B0-EEDB-FDF1-896BF668D7B6}"/>
              </a:ext>
            </a:extLst>
          </p:cNvPr>
          <p:cNvSpPr txBox="1"/>
          <p:nvPr/>
        </p:nvSpPr>
        <p:spPr>
          <a:xfrm>
            <a:off x="618236" y="2995643"/>
            <a:ext cx="4334764" cy="2862322"/>
          </a:xfrm>
          <a:prstGeom prst="rect">
            <a:avLst/>
          </a:prstGeom>
          <a:noFill/>
        </p:spPr>
        <p:txBody>
          <a:bodyPr wrap="square">
            <a:spAutoFit/>
          </a:bodyPr>
          <a:lstStyle/>
          <a:p>
            <a:r>
              <a:rPr lang="en-US" sz="1200" dirty="0">
                <a:highlight>
                  <a:srgbClr val="FFFF00"/>
                </a:highlight>
              </a:rPr>
              <a:t>Here, we see the Q matrix being split length-wise into twelve (T × H) heads. Since Q has 768 columns, each head has 64 columns.</a:t>
            </a:r>
          </a:p>
          <a:p>
            <a:endParaRPr lang="en-US" sz="1200" dirty="0">
              <a:highlight>
                <a:srgbClr val="FFFF00"/>
              </a:highlight>
            </a:endParaRPr>
          </a:p>
          <a:p>
            <a:r>
              <a:rPr lang="en-US" sz="1200" dirty="0">
                <a:highlight>
                  <a:srgbClr val="FFFF00"/>
                </a:highlight>
              </a:rPr>
              <a:t>Self-attention operates independently within each head, and it does so in parallel. In other words, the first head of the Query matrix only interacts with the first heads of the Key and Value matrices. There is no interaction between different heads.</a:t>
            </a:r>
          </a:p>
          <a:p>
            <a:endParaRPr lang="en-US" sz="1200" dirty="0">
              <a:highlight>
                <a:srgbClr val="FFFF00"/>
              </a:highlight>
            </a:endParaRPr>
          </a:p>
          <a:p>
            <a:r>
              <a:rPr lang="en-US" sz="1200" dirty="0">
                <a:highlight>
                  <a:srgbClr val="FFFF00"/>
                </a:highlight>
              </a:rPr>
              <a:t>The idea behind splitting into multiple heads is to afford greater freedom to the Transformer to capture different characteristics of the input embeddings. E.g., the first head might specialize in capturing the part-of-speech relationships, and another might focus on semantic meaning, etc.</a:t>
            </a:r>
            <a:endParaRPr lang="en-GB" sz="1200" dirty="0">
              <a:highlight>
                <a:srgbClr val="FFFF00"/>
              </a:highlight>
            </a:endParaRPr>
          </a:p>
        </p:txBody>
      </p:sp>
    </p:spTree>
    <p:extLst>
      <p:ext uri="{BB962C8B-B14F-4D97-AF65-F5344CB8AC3E}">
        <p14:creationId xmlns:p14="http://schemas.microsoft.com/office/powerpoint/2010/main" val="479683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E1C7A-AB7B-8823-5CF0-3D8A00FFBF81}"/>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Time to pay attention</a:t>
            </a:r>
            <a:endParaRPr lang="en-GB" dirty="0"/>
          </a:p>
        </p:txBody>
      </p:sp>
      <p:sp>
        <p:nvSpPr>
          <p:cNvPr id="4" name="TextBox 3">
            <a:extLst>
              <a:ext uri="{FF2B5EF4-FFF2-40B4-BE49-F238E27FC236}">
                <a16:creationId xmlns:a16="http://schemas.microsoft.com/office/drawing/2014/main" id="{C30B231F-111C-1B7A-BCEB-A2C6D6D947F0}"/>
              </a:ext>
            </a:extLst>
          </p:cNvPr>
          <p:cNvSpPr txBox="1"/>
          <p:nvPr/>
        </p:nvSpPr>
        <p:spPr>
          <a:xfrm>
            <a:off x="618236" y="1371600"/>
            <a:ext cx="10735564" cy="1200329"/>
          </a:xfrm>
          <a:prstGeom prst="rect">
            <a:avLst/>
          </a:prstGeom>
          <a:noFill/>
        </p:spPr>
        <p:txBody>
          <a:bodyPr wrap="square">
            <a:spAutoFit/>
          </a:bodyPr>
          <a:lstStyle/>
          <a:p>
            <a:r>
              <a:rPr lang="en-US" dirty="0"/>
              <a:t>Self-attention, as we've mentioned earlier, is the core idea behind the Transformer model.</a:t>
            </a:r>
          </a:p>
          <a:p>
            <a:endParaRPr lang="en-US" dirty="0"/>
          </a:p>
          <a:p>
            <a:r>
              <a:rPr lang="en-US" dirty="0"/>
              <a:t>We first compute an “attention scores” matrix by multiplying the query and key matrices (note that we are only looking at the first head here, but the same operation occurs for all heads):</a:t>
            </a:r>
            <a:endParaRPr lang="en-GB" dirty="0"/>
          </a:p>
        </p:txBody>
      </p:sp>
      <p:pic>
        <p:nvPicPr>
          <p:cNvPr id="5" name="SelfAttn-7">
            <a:hlinkClick r:id="" action="ppaction://media"/>
            <a:extLst>
              <a:ext uri="{FF2B5EF4-FFF2-40B4-BE49-F238E27FC236}">
                <a16:creationId xmlns:a16="http://schemas.microsoft.com/office/drawing/2014/main" id="{5CE47B5C-3288-A929-5C9C-52A25772396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19600" y="2486024"/>
            <a:ext cx="7772400" cy="4371975"/>
          </a:xfrm>
          <a:prstGeom prst="rect">
            <a:avLst/>
          </a:prstGeom>
        </p:spPr>
      </p:pic>
      <p:sp>
        <p:nvSpPr>
          <p:cNvPr id="7" name="TextBox 6">
            <a:extLst>
              <a:ext uri="{FF2B5EF4-FFF2-40B4-BE49-F238E27FC236}">
                <a16:creationId xmlns:a16="http://schemas.microsoft.com/office/drawing/2014/main" id="{340BE071-9D20-A8F0-E6B4-C0B38EC87773}"/>
              </a:ext>
            </a:extLst>
          </p:cNvPr>
          <p:cNvSpPr txBox="1"/>
          <p:nvPr/>
        </p:nvSpPr>
        <p:spPr>
          <a:xfrm>
            <a:off x="618236" y="3124200"/>
            <a:ext cx="2963164" cy="3416320"/>
          </a:xfrm>
          <a:prstGeom prst="rect">
            <a:avLst/>
          </a:prstGeom>
          <a:noFill/>
        </p:spPr>
        <p:txBody>
          <a:bodyPr wrap="square">
            <a:spAutoFit/>
          </a:bodyPr>
          <a:lstStyle/>
          <a:p>
            <a:r>
              <a:rPr lang="en-US" dirty="0">
                <a:highlight>
                  <a:srgbClr val="FFFF00"/>
                </a:highlight>
              </a:rPr>
              <a:t>This matrix tells us how much attention, or weightage, a particular token needs to pay to every other token in the sequence for producing its output, i.e., prediction for the next token. E.g., the token "bring" has an attention score of 0.3 for the token "robot" (row 4, column 2 in matrix A1).</a:t>
            </a:r>
            <a:endParaRPr lang="en-GB" dirty="0">
              <a:highlight>
                <a:srgbClr val="FFFF00"/>
              </a:highlight>
            </a:endParaRPr>
          </a:p>
        </p:txBody>
      </p:sp>
    </p:spTree>
    <p:extLst>
      <p:ext uri="{BB962C8B-B14F-4D97-AF65-F5344CB8AC3E}">
        <p14:creationId xmlns:p14="http://schemas.microsoft.com/office/powerpoint/2010/main" val="3363681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96F4D-B28A-E217-5B83-A498AF6EA3B9}"/>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Applying attention</a:t>
            </a:r>
            <a:endParaRPr lang="en-GB" dirty="0"/>
          </a:p>
        </p:txBody>
      </p:sp>
      <p:sp>
        <p:nvSpPr>
          <p:cNvPr id="4" name="TextBox 3">
            <a:extLst>
              <a:ext uri="{FF2B5EF4-FFF2-40B4-BE49-F238E27FC236}">
                <a16:creationId xmlns:a16="http://schemas.microsoft.com/office/drawing/2014/main" id="{9E914822-5C2E-6049-0551-9251F3DF4C5F}"/>
              </a:ext>
            </a:extLst>
          </p:cNvPr>
          <p:cNvSpPr txBox="1"/>
          <p:nvPr/>
        </p:nvSpPr>
        <p:spPr>
          <a:xfrm>
            <a:off x="618236" y="1582341"/>
            <a:ext cx="11421364" cy="1754326"/>
          </a:xfrm>
          <a:prstGeom prst="rect">
            <a:avLst/>
          </a:prstGeom>
          <a:noFill/>
        </p:spPr>
        <p:txBody>
          <a:bodyPr wrap="square">
            <a:spAutoFit/>
          </a:bodyPr>
          <a:lstStyle/>
          <a:p>
            <a:r>
              <a:rPr lang="en-US" dirty="0"/>
              <a:t>The attention score for a token needs to be masked if it occurs earlier in the sequence for a given target token. E.g., in our input phrase: “the robots will bring _____” it makes sense for the token “bring” to pay attention to the token “robots”, but not vice-versa, because a token should not be allowed to look to the future tokens for making a prediction of its next token.</a:t>
            </a:r>
          </a:p>
          <a:p>
            <a:r>
              <a:rPr lang="en-US" dirty="0"/>
              <a:t>So we hide the upper-right triangle of the square matrix A1, effectively setting the attention score to 0.</a:t>
            </a:r>
          </a:p>
          <a:p>
            <a:r>
              <a:rPr lang="en-US" dirty="0"/>
              <a:t>We then bring the third actor onto the stage, the Value matrix V:</a:t>
            </a:r>
            <a:endParaRPr lang="en-GB" dirty="0"/>
          </a:p>
        </p:txBody>
      </p:sp>
    </p:spTree>
    <p:extLst>
      <p:ext uri="{BB962C8B-B14F-4D97-AF65-F5344CB8AC3E}">
        <p14:creationId xmlns:p14="http://schemas.microsoft.com/office/powerpoint/2010/main" val="3917367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4E12D-D42A-ED3C-A881-13857CDCE4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44F553-0EE4-FBAA-24CB-621F9234FE23}"/>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Applying attention</a:t>
            </a:r>
            <a:endParaRPr lang="en-GB" dirty="0"/>
          </a:p>
        </p:txBody>
      </p:sp>
      <p:pic>
        <p:nvPicPr>
          <p:cNvPr id="5" name="SelfAttn-8">
            <a:hlinkClick r:id="" action="ppaction://media"/>
            <a:extLst>
              <a:ext uri="{FF2B5EF4-FFF2-40B4-BE49-F238E27FC236}">
                <a16:creationId xmlns:a16="http://schemas.microsoft.com/office/drawing/2014/main" id="{9662492C-4414-61C1-20B8-B71C7A6530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21668" y="1490359"/>
            <a:ext cx="8094132" cy="4552950"/>
          </a:xfrm>
          <a:prstGeom prst="rect">
            <a:avLst/>
          </a:prstGeom>
        </p:spPr>
      </p:pic>
      <p:sp>
        <p:nvSpPr>
          <p:cNvPr id="6" name="TextBox 5">
            <a:extLst>
              <a:ext uri="{FF2B5EF4-FFF2-40B4-BE49-F238E27FC236}">
                <a16:creationId xmlns:a16="http://schemas.microsoft.com/office/drawing/2014/main" id="{DD0A45C5-B380-D35A-FD7F-66328E006EB7}"/>
              </a:ext>
            </a:extLst>
          </p:cNvPr>
          <p:cNvSpPr txBox="1"/>
          <p:nvPr/>
        </p:nvSpPr>
        <p:spPr>
          <a:xfrm>
            <a:off x="618236" y="2286000"/>
            <a:ext cx="3115564" cy="4247317"/>
          </a:xfrm>
          <a:prstGeom prst="rect">
            <a:avLst/>
          </a:prstGeom>
          <a:noFill/>
        </p:spPr>
        <p:txBody>
          <a:bodyPr wrap="square">
            <a:spAutoFit/>
          </a:bodyPr>
          <a:lstStyle/>
          <a:p>
            <a:r>
              <a:rPr lang="en-US" dirty="0"/>
              <a:t>The output for the token “robots” is a weighted sum of the Value vectors for the previous token “the” and itself. Specifically, in this case, it applies a 47% weight to the former, and 53% weight to its own Value vector (work out the matrix multiplication between A1(T × T) and V1(T × H) to convince yourself that this is true). The outputs for all other tokens is computed similarly.</a:t>
            </a:r>
            <a:endParaRPr lang="en-GB" dirty="0"/>
          </a:p>
        </p:txBody>
      </p:sp>
    </p:spTree>
    <p:extLst>
      <p:ext uri="{BB962C8B-B14F-4D97-AF65-F5344CB8AC3E}">
        <p14:creationId xmlns:p14="http://schemas.microsoft.com/office/powerpoint/2010/main" val="4174144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7EA448-1EA5-B742-E4E1-1E0498F7090F}"/>
              </a:ext>
            </a:extLst>
          </p:cNvPr>
          <p:cNvPicPr>
            <a:picLocks noChangeAspect="1"/>
          </p:cNvPicPr>
          <p:nvPr/>
        </p:nvPicPr>
        <p:blipFill>
          <a:blip r:embed="rId2"/>
          <a:stretch>
            <a:fillRect/>
          </a:stretch>
        </p:blipFill>
        <p:spPr>
          <a:xfrm>
            <a:off x="1965425" y="0"/>
            <a:ext cx="8261150" cy="6858000"/>
          </a:xfrm>
          <a:prstGeom prst="rect">
            <a:avLst/>
          </a:prstGeom>
        </p:spPr>
      </p:pic>
      <p:sp>
        <p:nvSpPr>
          <p:cNvPr id="5" name="TextBox 4">
            <a:extLst>
              <a:ext uri="{FF2B5EF4-FFF2-40B4-BE49-F238E27FC236}">
                <a16:creationId xmlns:a16="http://schemas.microsoft.com/office/drawing/2014/main" id="{029BF66E-6792-FB3E-C262-578548C0C71B}"/>
              </a:ext>
            </a:extLst>
          </p:cNvPr>
          <p:cNvSpPr txBox="1"/>
          <p:nvPr/>
        </p:nvSpPr>
        <p:spPr>
          <a:xfrm>
            <a:off x="381000" y="457200"/>
            <a:ext cx="8382000" cy="369332"/>
          </a:xfrm>
          <a:prstGeom prst="rect">
            <a:avLst/>
          </a:prstGeom>
          <a:noFill/>
        </p:spPr>
        <p:txBody>
          <a:bodyPr wrap="square">
            <a:spAutoFit/>
          </a:bodyPr>
          <a:lstStyle/>
          <a:p>
            <a:r>
              <a:rPr lang="en-GB" dirty="0"/>
              <a:t>https://papers.neurips.cc/paper/7181-attention-is-all-you-need.pdf</a:t>
            </a:r>
          </a:p>
        </p:txBody>
      </p:sp>
    </p:spTree>
    <p:extLst>
      <p:ext uri="{BB962C8B-B14F-4D97-AF65-F5344CB8AC3E}">
        <p14:creationId xmlns:p14="http://schemas.microsoft.com/office/powerpoint/2010/main" val="25600931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5B90C-ABC8-6C53-7928-80BAD0907DB5}"/>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Putting all heads together</a:t>
            </a:r>
            <a:endParaRPr lang="en-GB" dirty="0"/>
          </a:p>
        </p:txBody>
      </p:sp>
      <p:sp>
        <p:nvSpPr>
          <p:cNvPr id="4" name="TextBox 3">
            <a:extLst>
              <a:ext uri="{FF2B5EF4-FFF2-40B4-BE49-F238E27FC236}">
                <a16:creationId xmlns:a16="http://schemas.microsoft.com/office/drawing/2014/main" id="{8C6F7199-FFEF-584E-A60C-091B2FE79D6C}"/>
              </a:ext>
            </a:extLst>
          </p:cNvPr>
          <p:cNvSpPr txBox="1"/>
          <p:nvPr/>
        </p:nvSpPr>
        <p:spPr>
          <a:xfrm>
            <a:off x="618236" y="1524000"/>
            <a:ext cx="11421364" cy="923330"/>
          </a:xfrm>
          <a:prstGeom prst="rect">
            <a:avLst/>
          </a:prstGeom>
          <a:noFill/>
        </p:spPr>
        <p:txBody>
          <a:bodyPr wrap="square">
            <a:spAutoFit/>
          </a:bodyPr>
          <a:lstStyle/>
          <a:p>
            <a:r>
              <a:rPr lang="en-US" dirty="0"/>
              <a:t>The final output for each head of self-attention is a matrix Y of dimensions T × H (T = 4, H = 64).</a:t>
            </a:r>
          </a:p>
          <a:p>
            <a:r>
              <a:rPr lang="en-US" dirty="0"/>
              <a:t>Having computed the output embeddings for all tokens across all 12 heads, we now combine the individual </a:t>
            </a:r>
          </a:p>
          <a:p>
            <a:r>
              <a:rPr lang="en-US" dirty="0"/>
              <a:t>T × H into a single matrix of dimension T × C, by simply stacking them side-by-side:</a:t>
            </a:r>
            <a:endParaRPr lang="en-GB" dirty="0"/>
          </a:p>
        </p:txBody>
      </p:sp>
      <p:pic>
        <p:nvPicPr>
          <p:cNvPr id="7" name="SelfAttn-9">
            <a:hlinkClick r:id="" action="ppaction://media"/>
            <a:extLst>
              <a:ext uri="{FF2B5EF4-FFF2-40B4-BE49-F238E27FC236}">
                <a16:creationId xmlns:a16="http://schemas.microsoft.com/office/drawing/2014/main" id="{DA59C822-CC45-9A16-5D0E-A5E84C9FDD5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343400" y="2443162"/>
            <a:ext cx="7848600" cy="4414838"/>
          </a:xfrm>
          <a:prstGeom prst="rect">
            <a:avLst/>
          </a:prstGeom>
        </p:spPr>
      </p:pic>
      <p:sp>
        <p:nvSpPr>
          <p:cNvPr id="9" name="TextBox 8">
            <a:extLst>
              <a:ext uri="{FF2B5EF4-FFF2-40B4-BE49-F238E27FC236}">
                <a16:creationId xmlns:a16="http://schemas.microsoft.com/office/drawing/2014/main" id="{00AB35E7-CECB-FF51-94AB-42312A3F4DCF}"/>
              </a:ext>
            </a:extLst>
          </p:cNvPr>
          <p:cNvSpPr txBox="1"/>
          <p:nvPr/>
        </p:nvSpPr>
        <p:spPr>
          <a:xfrm>
            <a:off x="618236" y="3048000"/>
            <a:ext cx="3191764" cy="1477328"/>
          </a:xfrm>
          <a:prstGeom prst="rect">
            <a:avLst/>
          </a:prstGeom>
          <a:noFill/>
        </p:spPr>
        <p:txBody>
          <a:bodyPr wrap="square">
            <a:spAutoFit/>
          </a:bodyPr>
          <a:lstStyle/>
          <a:p>
            <a:r>
              <a:rPr lang="en-US" dirty="0">
                <a:highlight>
                  <a:srgbClr val="FFFF00"/>
                </a:highlight>
              </a:rPr>
              <a:t>64 embedding dims per head (H)× 12 heads = 768, the original size of our input embeddings (C).</a:t>
            </a:r>
          </a:p>
          <a:p>
            <a:endParaRPr lang="en-US" dirty="0">
              <a:highlight>
                <a:srgbClr val="FFFF00"/>
              </a:highlight>
            </a:endParaRPr>
          </a:p>
        </p:txBody>
      </p:sp>
    </p:spTree>
    <p:extLst>
      <p:ext uri="{BB962C8B-B14F-4D97-AF65-F5344CB8AC3E}">
        <p14:creationId xmlns:p14="http://schemas.microsoft.com/office/powerpoint/2010/main" val="1720353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0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CAA84-AB9A-EB8D-F3A6-5E3AEC5FBD3D}"/>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Making a prediction</a:t>
            </a:r>
            <a:endParaRPr lang="en-GB" dirty="0"/>
          </a:p>
        </p:txBody>
      </p:sp>
      <p:sp>
        <p:nvSpPr>
          <p:cNvPr id="5" name="TextBox 4">
            <a:extLst>
              <a:ext uri="{FF2B5EF4-FFF2-40B4-BE49-F238E27FC236}">
                <a16:creationId xmlns:a16="http://schemas.microsoft.com/office/drawing/2014/main" id="{949D3114-9C0C-1575-8FCE-E3D458DEA33A}"/>
              </a:ext>
            </a:extLst>
          </p:cNvPr>
          <p:cNvSpPr txBox="1"/>
          <p:nvPr/>
        </p:nvSpPr>
        <p:spPr>
          <a:xfrm>
            <a:off x="618236" y="1447800"/>
            <a:ext cx="6096000" cy="646331"/>
          </a:xfrm>
          <a:prstGeom prst="rect">
            <a:avLst/>
          </a:prstGeom>
          <a:noFill/>
        </p:spPr>
        <p:txBody>
          <a:bodyPr wrap="square">
            <a:spAutoFit/>
          </a:bodyPr>
          <a:lstStyle/>
          <a:p>
            <a:r>
              <a:rPr lang="en-US" dirty="0"/>
              <a:t>Finally, we are ready to make a prediction:</a:t>
            </a:r>
          </a:p>
          <a:p>
            <a:endParaRPr lang="en-US" dirty="0"/>
          </a:p>
        </p:txBody>
      </p:sp>
      <p:pic>
        <p:nvPicPr>
          <p:cNvPr id="6" name="Prediction-12">
            <a:hlinkClick r:id="" action="ppaction://media"/>
            <a:extLst>
              <a:ext uri="{FF2B5EF4-FFF2-40B4-BE49-F238E27FC236}">
                <a16:creationId xmlns:a16="http://schemas.microsoft.com/office/drawing/2014/main" id="{94E8B21E-BDBD-8C59-BFD3-5F46938344A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81400" y="1885950"/>
            <a:ext cx="8610600" cy="4972050"/>
          </a:xfrm>
          <a:prstGeom prst="rect">
            <a:avLst/>
          </a:prstGeom>
        </p:spPr>
      </p:pic>
      <p:sp>
        <p:nvSpPr>
          <p:cNvPr id="8" name="TextBox 7">
            <a:extLst>
              <a:ext uri="{FF2B5EF4-FFF2-40B4-BE49-F238E27FC236}">
                <a16:creationId xmlns:a16="http://schemas.microsoft.com/office/drawing/2014/main" id="{7A9D9F21-641B-6980-ADFA-04ACF86C3393}"/>
              </a:ext>
            </a:extLst>
          </p:cNvPr>
          <p:cNvSpPr txBox="1"/>
          <p:nvPr/>
        </p:nvSpPr>
        <p:spPr>
          <a:xfrm>
            <a:off x="533400" y="1997839"/>
            <a:ext cx="3124200" cy="4893647"/>
          </a:xfrm>
          <a:prstGeom prst="rect">
            <a:avLst/>
          </a:prstGeom>
          <a:noFill/>
        </p:spPr>
        <p:txBody>
          <a:bodyPr wrap="square">
            <a:spAutoFit/>
          </a:bodyPr>
          <a:lstStyle/>
          <a:p>
            <a:r>
              <a:rPr lang="en-US" sz="1200" dirty="0"/>
              <a:t>The last output of the last block in the Transformer will give us a C length vector for each of our input tokens. Since we only care about what comes after the last token, “bring”, we look at its vector. A linear transform on this vector - multiplying with another weight matrix of dimensions V × C, where V is the total number of words in our dictionary - will give us a vector of length V.</a:t>
            </a:r>
          </a:p>
          <a:p>
            <a:endParaRPr lang="en-US" sz="1200" dirty="0"/>
          </a:p>
          <a:p>
            <a:r>
              <a:rPr lang="en-US" sz="1200" dirty="0"/>
              <a:t>This vector when normalized gives us a probability distribution over every word in our dictionary, which allows us to the pick the one with the highest probability as the next token.</a:t>
            </a:r>
          </a:p>
          <a:p>
            <a:endParaRPr lang="en-US" sz="1200" dirty="0"/>
          </a:p>
          <a:p>
            <a:r>
              <a:rPr lang="en-US" sz="1200" dirty="0"/>
              <a:t>In this case, our Transformer has assigned a probability of 92% on “prosperity” being the next token, while there's only a 10% chance of “destruction”, so our completed sentence now reads: “the robots will bring prosperity”. I suppose we can now rest easy with the knowledge that AI's imminent takeover of human civilization promises a future of prosperity and well-being, rather than death and destruction.</a:t>
            </a:r>
            <a:endParaRPr lang="en-GB" sz="1200" dirty="0"/>
          </a:p>
        </p:txBody>
      </p:sp>
    </p:spTree>
    <p:extLst>
      <p:ext uri="{BB962C8B-B14F-4D97-AF65-F5344CB8AC3E}">
        <p14:creationId xmlns:p14="http://schemas.microsoft.com/office/powerpoint/2010/main" val="850493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9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C98EE-5902-DC92-38B3-1BC49EA1E330}"/>
              </a:ext>
            </a:extLst>
          </p:cNvPr>
          <p:cNvSpPr>
            <a:spLocks noGrp="1"/>
          </p:cNvSpPr>
          <p:nvPr>
            <p:ph type="title"/>
          </p:nvPr>
        </p:nvSpPr>
        <p:spPr/>
        <p:txBody>
          <a:bodyPr/>
          <a:lstStyle/>
          <a:p>
            <a:r>
              <a:rPr lang="en-US" dirty="0"/>
              <a:t>Generating….</a:t>
            </a:r>
            <a:endParaRPr lang="en-GB" dirty="0"/>
          </a:p>
        </p:txBody>
      </p:sp>
      <p:sp>
        <p:nvSpPr>
          <p:cNvPr id="4" name="TextBox 3">
            <a:extLst>
              <a:ext uri="{FF2B5EF4-FFF2-40B4-BE49-F238E27FC236}">
                <a16:creationId xmlns:a16="http://schemas.microsoft.com/office/drawing/2014/main" id="{3F90FBD3-2F6E-2697-423B-E42FED474467}"/>
              </a:ext>
            </a:extLst>
          </p:cNvPr>
          <p:cNvSpPr txBox="1"/>
          <p:nvPr/>
        </p:nvSpPr>
        <p:spPr>
          <a:xfrm>
            <a:off x="533400" y="1311478"/>
            <a:ext cx="9906000" cy="646331"/>
          </a:xfrm>
          <a:prstGeom prst="rect">
            <a:avLst/>
          </a:prstGeom>
          <a:noFill/>
        </p:spPr>
        <p:txBody>
          <a:bodyPr wrap="square">
            <a:spAutoFit/>
          </a:bodyPr>
          <a:lstStyle/>
          <a:p>
            <a:r>
              <a:rPr lang="en-US" dirty="0"/>
              <a:t>Now that we can predict the next token, we can generate text, one token at a time:</a:t>
            </a:r>
          </a:p>
          <a:p>
            <a:endParaRPr lang="en-US" dirty="0"/>
          </a:p>
        </p:txBody>
      </p:sp>
      <p:pic>
        <p:nvPicPr>
          <p:cNvPr id="5" name="GeneratingText-13">
            <a:hlinkClick r:id="" action="ppaction://media"/>
            <a:extLst>
              <a:ext uri="{FF2B5EF4-FFF2-40B4-BE49-F238E27FC236}">
                <a16:creationId xmlns:a16="http://schemas.microsoft.com/office/drawing/2014/main" id="{D3AB1067-7D8D-B935-6598-FB2A176E604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8000" y="1714500"/>
            <a:ext cx="9144000" cy="5143500"/>
          </a:xfrm>
          <a:prstGeom prst="rect">
            <a:avLst/>
          </a:prstGeom>
        </p:spPr>
      </p:pic>
    </p:spTree>
    <p:extLst>
      <p:ext uri="{BB962C8B-B14F-4D97-AF65-F5344CB8AC3E}">
        <p14:creationId xmlns:p14="http://schemas.microsoft.com/office/powerpoint/2010/main" val="1501296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5" rIns="0" bIns="0" rtlCol="0">
            <a:spAutoFit/>
          </a:bodyPr>
          <a:lstStyle/>
          <a:p>
            <a:pPr marL="311150">
              <a:lnSpc>
                <a:spcPct val="100000"/>
              </a:lnSpc>
              <a:spcBef>
                <a:spcPts val="105"/>
              </a:spcBef>
            </a:pPr>
            <a:r>
              <a:rPr dirty="0"/>
              <a:t>Recurrent</a:t>
            </a:r>
            <a:r>
              <a:rPr spc="-105" dirty="0"/>
              <a:t> </a:t>
            </a:r>
            <a:r>
              <a:rPr dirty="0"/>
              <a:t>Neural</a:t>
            </a:r>
            <a:r>
              <a:rPr spc="-90" dirty="0"/>
              <a:t> </a:t>
            </a:r>
            <a:r>
              <a:rPr dirty="0"/>
              <a:t>Networks</a:t>
            </a:r>
            <a:r>
              <a:rPr spc="-80" dirty="0"/>
              <a:t> </a:t>
            </a:r>
            <a:r>
              <a:rPr spc="-10" dirty="0"/>
              <a:t>(RNN)</a:t>
            </a:r>
          </a:p>
        </p:txBody>
      </p:sp>
      <p:sp>
        <p:nvSpPr>
          <p:cNvPr id="3" name="object 3"/>
          <p:cNvSpPr txBox="1"/>
          <p:nvPr/>
        </p:nvSpPr>
        <p:spPr>
          <a:xfrm>
            <a:off x="3392423" y="4354067"/>
            <a:ext cx="772795" cy="619125"/>
          </a:xfrm>
          <a:prstGeom prst="rect">
            <a:avLst/>
          </a:prstGeom>
          <a:solidFill>
            <a:srgbClr val="ED7660"/>
          </a:solidFill>
          <a:ln w="12700">
            <a:solidFill>
              <a:srgbClr val="AE5445"/>
            </a:solidFill>
          </a:ln>
        </p:spPr>
        <p:txBody>
          <a:bodyPr vert="horz" wrap="square" lIns="0" tIns="59055" rIns="0" bIns="0" rtlCol="0">
            <a:spAutoFit/>
          </a:bodyPr>
          <a:lstStyle/>
          <a:p>
            <a:pPr>
              <a:lnSpc>
                <a:spcPct val="100000"/>
              </a:lnSpc>
              <a:spcBef>
                <a:spcPts val="465"/>
              </a:spcBef>
            </a:pPr>
            <a:endParaRPr sz="1100">
              <a:latin typeface="Times New Roman"/>
              <a:cs typeface="Times New Roman"/>
            </a:endParaRPr>
          </a:p>
          <a:p>
            <a:pPr marL="635" algn="ctr">
              <a:lnSpc>
                <a:spcPct val="100000"/>
              </a:lnSpc>
            </a:pPr>
            <a:r>
              <a:rPr sz="1100" spc="80" dirty="0">
                <a:latin typeface="Calibri"/>
                <a:cs typeface="Calibri"/>
              </a:rPr>
              <a:t>X1</a:t>
            </a:r>
            <a:endParaRPr sz="1100">
              <a:latin typeface="Calibri"/>
              <a:cs typeface="Calibri"/>
            </a:endParaRPr>
          </a:p>
        </p:txBody>
      </p:sp>
      <p:grpSp>
        <p:nvGrpSpPr>
          <p:cNvPr id="4" name="object 4"/>
          <p:cNvGrpSpPr/>
          <p:nvPr/>
        </p:nvGrpSpPr>
        <p:grpSpPr>
          <a:xfrm>
            <a:off x="3386073" y="3043173"/>
            <a:ext cx="785495" cy="772160"/>
            <a:chOff x="3386073" y="3043173"/>
            <a:chExt cx="785495" cy="772160"/>
          </a:xfrm>
        </p:grpSpPr>
        <p:sp>
          <p:nvSpPr>
            <p:cNvPr id="5" name="object 5"/>
            <p:cNvSpPr/>
            <p:nvPr/>
          </p:nvSpPr>
          <p:spPr>
            <a:xfrm>
              <a:off x="3392423" y="3049523"/>
              <a:ext cx="772795" cy="759460"/>
            </a:xfrm>
            <a:custGeom>
              <a:avLst/>
              <a:gdLst/>
              <a:ahLst/>
              <a:cxnLst/>
              <a:rect l="l" t="t" r="r" b="b"/>
              <a:pathLst>
                <a:path w="772795" h="759460">
                  <a:moveTo>
                    <a:pt x="386334" y="0"/>
                  </a:moveTo>
                  <a:lnTo>
                    <a:pt x="337874" y="2957"/>
                  </a:lnTo>
                  <a:lnTo>
                    <a:pt x="291210" y="11591"/>
                  </a:lnTo>
                  <a:lnTo>
                    <a:pt x="246704" y="25546"/>
                  </a:lnTo>
                  <a:lnTo>
                    <a:pt x="204719" y="44467"/>
                  </a:lnTo>
                  <a:lnTo>
                    <a:pt x="165615" y="67997"/>
                  </a:lnTo>
                  <a:lnTo>
                    <a:pt x="129756" y="95781"/>
                  </a:lnTo>
                  <a:lnTo>
                    <a:pt x="97504" y="127462"/>
                  </a:lnTo>
                  <a:lnTo>
                    <a:pt x="69219" y="162685"/>
                  </a:lnTo>
                  <a:lnTo>
                    <a:pt x="45266" y="201095"/>
                  </a:lnTo>
                  <a:lnTo>
                    <a:pt x="26005" y="242334"/>
                  </a:lnTo>
                  <a:lnTo>
                    <a:pt x="11799" y="286048"/>
                  </a:lnTo>
                  <a:lnTo>
                    <a:pt x="3010" y="331881"/>
                  </a:lnTo>
                  <a:lnTo>
                    <a:pt x="0" y="379475"/>
                  </a:lnTo>
                  <a:lnTo>
                    <a:pt x="3010" y="427070"/>
                  </a:lnTo>
                  <a:lnTo>
                    <a:pt x="11799" y="472903"/>
                  </a:lnTo>
                  <a:lnTo>
                    <a:pt x="26005" y="516617"/>
                  </a:lnTo>
                  <a:lnTo>
                    <a:pt x="45266" y="557856"/>
                  </a:lnTo>
                  <a:lnTo>
                    <a:pt x="69219" y="596266"/>
                  </a:lnTo>
                  <a:lnTo>
                    <a:pt x="97504" y="631489"/>
                  </a:lnTo>
                  <a:lnTo>
                    <a:pt x="129756" y="663170"/>
                  </a:lnTo>
                  <a:lnTo>
                    <a:pt x="165615" y="690954"/>
                  </a:lnTo>
                  <a:lnTo>
                    <a:pt x="204719" y="714484"/>
                  </a:lnTo>
                  <a:lnTo>
                    <a:pt x="246704" y="733405"/>
                  </a:lnTo>
                  <a:lnTo>
                    <a:pt x="291210" y="747360"/>
                  </a:lnTo>
                  <a:lnTo>
                    <a:pt x="337874" y="755994"/>
                  </a:lnTo>
                  <a:lnTo>
                    <a:pt x="386334" y="758951"/>
                  </a:lnTo>
                  <a:lnTo>
                    <a:pt x="434793" y="755994"/>
                  </a:lnTo>
                  <a:lnTo>
                    <a:pt x="481457" y="747360"/>
                  </a:lnTo>
                  <a:lnTo>
                    <a:pt x="525963" y="733405"/>
                  </a:lnTo>
                  <a:lnTo>
                    <a:pt x="567948" y="714484"/>
                  </a:lnTo>
                  <a:lnTo>
                    <a:pt x="607052" y="690954"/>
                  </a:lnTo>
                  <a:lnTo>
                    <a:pt x="642911" y="663170"/>
                  </a:lnTo>
                  <a:lnTo>
                    <a:pt x="675163" y="631489"/>
                  </a:lnTo>
                  <a:lnTo>
                    <a:pt x="703448" y="596266"/>
                  </a:lnTo>
                  <a:lnTo>
                    <a:pt x="727401" y="557856"/>
                  </a:lnTo>
                  <a:lnTo>
                    <a:pt x="746662" y="516617"/>
                  </a:lnTo>
                  <a:lnTo>
                    <a:pt x="760868" y="472903"/>
                  </a:lnTo>
                  <a:lnTo>
                    <a:pt x="769657" y="427070"/>
                  </a:lnTo>
                  <a:lnTo>
                    <a:pt x="772667" y="379475"/>
                  </a:lnTo>
                  <a:lnTo>
                    <a:pt x="769657" y="331881"/>
                  </a:lnTo>
                  <a:lnTo>
                    <a:pt x="760868" y="286048"/>
                  </a:lnTo>
                  <a:lnTo>
                    <a:pt x="746662" y="242334"/>
                  </a:lnTo>
                  <a:lnTo>
                    <a:pt x="727401" y="201095"/>
                  </a:lnTo>
                  <a:lnTo>
                    <a:pt x="703448" y="162685"/>
                  </a:lnTo>
                  <a:lnTo>
                    <a:pt x="675163" y="127462"/>
                  </a:lnTo>
                  <a:lnTo>
                    <a:pt x="642911" y="95781"/>
                  </a:lnTo>
                  <a:lnTo>
                    <a:pt x="607052" y="67997"/>
                  </a:lnTo>
                  <a:lnTo>
                    <a:pt x="567948" y="44467"/>
                  </a:lnTo>
                  <a:lnTo>
                    <a:pt x="525963" y="25546"/>
                  </a:lnTo>
                  <a:lnTo>
                    <a:pt x="481457" y="11591"/>
                  </a:lnTo>
                  <a:lnTo>
                    <a:pt x="434793" y="2957"/>
                  </a:lnTo>
                  <a:lnTo>
                    <a:pt x="386334" y="0"/>
                  </a:lnTo>
                  <a:close/>
                </a:path>
              </a:pathLst>
            </a:custGeom>
            <a:solidFill>
              <a:srgbClr val="4E91EF"/>
            </a:solidFill>
          </p:spPr>
          <p:txBody>
            <a:bodyPr wrap="square" lIns="0" tIns="0" rIns="0" bIns="0" rtlCol="0"/>
            <a:lstStyle/>
            <a:p>
              <a:endParaRPr/>
            </a:p>
          </p:txBody>
        </p:sp>
        <p:sp>
          <p:nvSpPr>
            <p:cNvPr id="6" name="object 6"/>
            <p:cNvSpPr/>
            <p:nvPr/>
          </p:nvSpPr>
          <p:spPr>
            <a:xfrm>
              <a:off x="3392423" y="3049523"/>
              <a:ext cx="772795" cy="759460"/>
            </a:xfrm>
            <a:custGeom>
              <a:avLst/>
              <a:gdLst/>
              <a:ahLst/>
              <a:cxnLst/>
              <a:rect l="l" t="t" r="r" b="b"/>
              <a:pathLst>
                <a:path w="772795" h="759460">
                  <a:moveTo>
                    <a:pt x="0" y="379475"/>
                  </a:moveTo>
                  <a:lnTo>
                    <a:pt x="3010" y="331881"/>
                  </a:lnTo>
                  <a:lnTo>
                    <a:pt x="11799" y="286048"/>
                  </a:lnTo>
                  <a:lnTo>
                    <a:pt x="26005" y="242334"/>
                  </a:lnTo>
                  <a:lnTo>
                    <a:pt x="45266" y="201095"/>
                  </a:lnTo>
                  <a:lnTo>
                    <a:pt x="69219" y="162685"/>
                  </a:lnTo>
                  <a:lnTo>
                    <a:pt x="97504" y="127462"/>
                  </a:lnTo>
                  <a:lnTo>
                    <a:pt x="129756" y="95781"/>
                  </a:lnTo>
                  <a:lnTo>
                    <a:pt x="165615" y="67997"/>
                  </a:lnTo>
                  <a:lnTo>
                    <a:pt x="204719" y="44467"/>
                  </a:lnTo>
                  <a:lnTo>
                    <a:pt x="246704" y="25546"/>
                  </a:lnTo>
                  <a:lnTo>
                    <a:pt x="291210" y="11591"/>
                  </a:lnTo>
                  <a:lnTo>
                    <a:pt x="337874" y="2957"/>
                  </a:lnTo>
                  <a:lnTo>
                    <a:pt x="386334" y="0"/>
                  </a:lnTo>
                  <a:lnTo>
                    <a:pt x="434793" y="2957"/>
                  </a:lnTo>
                  <a:lnTo>
                    <a:pt x="481457" y="11591"/>
                  </a:lnTo>
                  <a:lnTo>
                    <a:pt x="525963" y="25546"/>
                  </a:lnTo>
                  <a:lnTo>
                    <a:pt x="567948" y="44467"/>
                  </a:lnTo>
                  <a:lnTo>
                    <a:pt x="607052" y="67997"/>
                  </a:lnTo>
                  <a:lnTo>
                    <a:pt x="642911" y="95781"/>
                  </a:lnTo>
                  <a:lnTo>
                    <a:pt x="675163" y="127462"/>
                  </a:lnTo>
                  <a:lnTo>
                    <a:pt x="703448" y="162685"/>
                  </a:lnTo>
                  <a:lnTo>
                    <a:pt x="727401" y="201095"/>
                  </a:lnTo>
                  <a:lnTo>
                    <a:pt x="746662" y="242334"/>
                  </a:lnTo>
                  <a:lnTo>
                    <a:pt x="760868" y="286048"/>
                  </a:lnTo>
                  <a:lnTo>
                    <a:pt x="769657" y="331881"/>
                  </a:lnTo>
                  <a:lnTo>
                    <a:pt x="772667" y="379475"/>
                  </a:lnTo>
                  <a:lnTo>
                    <a:pt x="769657" y="427070"/>
                  </a:lnTo>
                  <a:lnTo>
                    <a:pt x="760868" y="472903"/>
                  </a:lnTo>
                  <a:lnTo>
                    <a:pt x="746662" y="516617"/>
                  </a:lnTo>
                  <a:lnTo>
                    <a:pt x="727401" y="557856"/>
                  </a:lnTo>
                  <a:lnTo>
                    <a:pt x="703448" y="596266"/>
                  </a:lnTo>
                  <a:lnTo>
                    <a:pt x="675163" y="631489"/>
                  </a:lnTo>
                  <a:lnTo>
                    <a:pt x="642911" y="663170"/>
                  </a:lnTo>
                  <a:lnTo>
                    <a:pt x="607052" y="690954"/>
                  </a:lnTo>
                  <a:lnTo>
                    <a:pt x="567948" y="714484"/>
                  </a:lnTo>
                  <a:lnTo>
                    <a:pt x="525963" y="733405"/>
                  </a:lnTo>
                  <a:lnTo>
                    <a:pt x="481457" y="747360"/>
                  </a:lnTo>
                  <a:lnTo>
                    <a:pt x="434793" y="755994"/>
                  </a:lnTo>
                  <a:lnTo>
                    <a:pt x="386334" y="758951"/>
                  </a:lnTo>
                  <a:lnTo>
                    <a:pt x="337874" y="755994"/>
                  </a:lnTo>
                  <a:lnTo>
                    <a:pt x="291210" y="747360"/>
                  </a:lnTo>
                  <a:lnTo>
                    <a:pt x="246704" y="733405"/>
                  </a:lnTo>
                  <a:lnTo>
                    <a:pt x="204719" y="714484"/>
                  </a:lnTo>
                  <a:lnTo>
                    <a:pt x="165615" y="690954"/>
                  </a:lnTo>
                  <a:lnTo>
                    <a:pt x="129756" y="663170"/>
                  </a:lnTo>
                  <a:lnTo>
                    <a:pt x="97504" y="631489"/>
                  </a:lnTo>
                  <a:lnTo>
                    <a:pt x="69219" y="596266"/>
                  </a:lnTo>
                  <a:lnTo>
                    <a:pt x="45266" y="557856"/>
                  </a:lnTo>
                  <a:lnTo>
                    <a:pt x="26005" y="516617"/>
                  </a:lnTo>
                  <a:lnTo>
                    <a:pt x="11799" y="472903"/>
                  </a:lnTo>
                  <a:lnTo>
                    <a:pt x="3010" y="427070"/>
                  </a:lnTo>
                  <a:lnTo>
                    <a:pt x="0" y="379475"/>
                  </a:lnTo>
                  <a:close/>
                </a:path>
              </a:pathLst>
            </a:custGeom>
            <a:ln w="12700">
              <a:solidFill>
                <a:srgbClr val="3769AF"/>
              </a:solidFill>
            </a:ln>
          </p:spPr>
          <p:txBody>
            <a:bodyPr wrap="square" lIns="0" tIns="0" rIns="0" bIns="0" rtlCol="0"/>
            <a:lstStyle/>
            <a:p>
              <a:endParaRPr/>
            </a:p>
          </p:txBody>
        </p:sp>
      </p:grpSp>
      <p:sp>
        <p:nvSpPr>
          <p:cNvPr id="7" name="object 7"/>
          <p:cNvSpPr txBox="1"/>
          <p:nvPr/>
        </p:nvSpPr>
        <p:spPr>
          <a:xfrm>
            <a:off x="3618991" y="3325495"/>
            <a:ext cx="323215" cy="193675"/>
          </a:xfrm>
          <a:prstGeom prst="rect">
            <a:avLst/>
          </a:prstGeom>
        </p:spPr>
        <p:txBody>
          <a:bodyPr vert="horz" wrap="square" lIns="0" tIns="13335" rIns="0" bIns="0" rtlCol="0">
            <a:spAutoFit/>
          </a:bodyPr>
          <a:lstStyle/>
          <a:p>
            <a:pPr marL="12700">
              <a:lnSpc>
                <a:spcPct val="100000"/>
              </a:lnSpc>
              <a:spcBef>
                <a:spcPts val="105"/>
              </a:spcBef>
            </a:pPr>
            <a:r>
              <a:rPr sz="1100" spc="75" dirty="0">
                <a:latin typeface="Calibri"/>
                <a:cs typeface="Calibri"/>
              </a:rPr>
              <a:t>RNN</a:t>
            </a:r>
            <a:endParaRPr sz="1100">
              <a:latin typeface="Calibri"/>
              <a:cs typeface="Calibri"/>
            </a:endParaRPr>
          </a:p>
        </p:txBody>
      </p:sp>
      <p:grpSp>
        <p:nvGrpSpPr>
          <p:cNvPr id="8" name="object 8"/>
          <p:cNvGrpSpPr/>
          <p:nvPr/>
        </p:nvGrpSpPr>
        <p:grpSpPr>
          <a:xfrm>
            <a:off x="2034285" y="3043173"/>
            <a:ext cx="785495" cy="772160"/>
            <a:chOff x="2034285" y="3043173"/>
            <a:chExt cx="785495" cy="772160"/>
          </a:xfrm>
        </p:grpSpPr>
        <p:sp>
          <p:nvSpPr>
            <p:cNvPr id="9" name="object 9"/>
            <p:cNvSpPr/>
            <p:nvPr/>
          </p:nvSpPr>
          <p:spPr>
            <a:xfrm>
              <a:off x="2040635" y="3049523"/>
              <a:ext cx="772795" cy="759460"/>
            </a:xfrm>
            <a:custGeom>
              <a:avLst/>
              <a:gdLst/>
              <a:ahLst/>
              <a:cxnLst/>
              <a:rect l="l" t="t" r="r" b="b"/>
              <a:pathLst>
                <a:path w="772794" h="759460">
                  <a:moveTo>
                    <a:pt x="386333" y="0"/>
                  </a:moveTo>
                  <a:lnTo>
                    <a:pt x="337874" y="2957"/>
                  </a:lnTo>
                  <a:lnTo>
                    <a:pt x="291210" y="11591"/>
                  </a:lnTo>
                  <a:lnTo>
                    <a:pt x="246704" y="25546"/>
                  </a:lnTo>
                  <a:lnTo>
                    <a:pt x="204719" y="44467"/>
                  </a:lnTo>
                  <a:lnTo>
                    <a:pt x="165615" y="67997"/>
                  </a:lnTo>
                  <a:lnTo>
                    <a:pt x="129756" y="95781"/>
                  </a:lnTo>
                  <a:lnTo>
                    <a:pt x="97504" y="127462"/>
                  </a:lnTo>
                  <a:lnTo>
                    <a:pt x="69219" y="162685"/>
                  </a:lnTo>
                  <a:lnTo>
                    <a:pt x="45266" y="201095"/>
                  </a:lnTo>
                  <a:lnTo>
                    <a:pt x="26005" y="242334"/>
                  </a:lnTo>
                  <a:lnTo>
                    <a:pt x="11799" y="286048"/>
                  </a:lnTo>
                  <a:lnTo>
                    <a:pt x="3010" y="331881"/>
                  </a:lnTo>
                  <a:lnTo>
                    <a:pt x="0" y="379475"/>
                  </a:lnTo>
                  <a:lnTo>
                    <a:pt x="3010" y="427070"/>
                  </a:lnTo>
                  <a:lnTo>
                    <a:pt x="11799" y="472903"/>
                  </a:lnTo>
                  <a:lnTo>
                    <a:pt x="26005" y="516617"/>
                  </a:lnTo>
                  <a:lnTo>
                    <a:pt x="45266" y="557856"/>
                  </a:lnTo>
                  <a:lnTo>
                    <a:pt x="69219" y="596266"/>
                  </a:lnTo>
                  <a:lnTo>
                    <a:pt x="97504" y="631489"/>
                  </a:lnTo>
                  <a:lnTo>
                    <a:pt x="129756" y="663170"/>
                  </a:lnTo>
                  <a:lnTo>
                    <a:pt x="165615" y="690954"/>
                  </a:lnTo>
                  <a:lnTo>
                    <a:pt x="204719" y="714484"/>
                  </a:lnTo>
                  <a:lnTo>
                    <a:pt x="246704" y="733405"/>
                  </a:lnTo>
                  <a:lnTo>
                    <a:pt x="291210" y="747360"/>
                  </a:lnTo>
                  <a:lnTo>
                    <a:pt x="337874" y="755994"/>
                  </a:lnTo>
                  <a:lnTo>
                    <a:pt x="386333" y="758951"/>
                  </a:lnTo>
                  <a:lnTo>
                    <a:pt x="434793" y="755994"/>
                  </a:lnTo>
                  <a:lnTo>
                    <a:pt x="481457" y="747360"/>
                  </a:lnTo>
                  <a:lnTo>
                    <a:pt x="525963" y="733405"/>
                  </a:lnTo>
                  <a:lnTo>
                    <a:pt x="567948" y="714484"/>
                  </a:lnTo>
                  <a:lnTo>
                    <a:pt x="607052" y="690954"/>
                  </a:lnTo>
                  <a:lnTo>
                    <a:pt x="642911" y="663170"/>
                  </a:lnTo>
                  <a:lnTo>
                    <a:pt x="675163" y="631489"/>
                  </a:lnTo>
                  <a:lnTo>
                    <a:pt x="703448" y="596266"/>
                  </a:lnTo>
                  <a:lnTo>
                    <a:pt x="727401" y="557856"/>
                  </a:lnTo>
                  <a:lnTo>
                    <a:pt x="746662" y="516617"/>
                  </a:lnTo>
                  <a:lnTo>
                    <a:pt x="760868" y="472903"/>
                  </a:lnTo>
                  <a:lnTo>
                    <a:pt x="769657" y="427070"/>
                  </a:lnTo>
                  <a:lnTo>
                    <a:pt x="772668" y="379475"/>
                  </a:lnTo>
                  <a:lnTo>
                    <a:pt x="769657" y="331881"/>
                  </a:lnTo>
                  <a:lnTo>
                    <a:pt x="760868" y="286048"/>
                  </a:lnTo>
                  <a:lnTo>
                    <a:pt x="746662" y="242334"/>
                  </a:lnTo>
                  <a:lnTo>
                    <a:pt x="727401" y="201095"/>
                  </a:lnTo>
                  <a:lnTo>
                    <a:pt x="703448" y="162685"/>
                  </a:lnTo>
                  <a:lnTo>
                    <a:pt x="675163" y="127462"/>
                  </a:lnTo>
                  <a:lnTo>
                    <a:pt x="642911" y="95781"/>
                  </a:lnTo>
                  <a:lnTo>
                    <a:pt x="607052" y="67997"/>
                  </a:lnTo>
                  <a:lnTo>
                    <a:pt x="567948" y="44467"/>
                  </a:lnTo>
                  <a:lnTo>
                    <a:pt x="525963" y="25546"/>
                  </a:lnTo>
                  <a:lnTo>
                    <a:pt x="481457" y="11591"/>
                  </a:lnTo>
                  <a:lnTo>
                    <a:pt x="434793" y="2957"/>
                  </a:lnTo>
                  <a:lnTo>
                    <a:pt x="386333" y="0"/>
                  </a:lnTo>
                  <a:close/>
                </a:path>
              </a:pathLst>
            </a:custGeom>
            <a:solidFill>
              <a:srgbClr val="4E91EF"/>
            </a:solidFill>
          </p:spPr>
          <p:txBody>
            <a:bodyPr wrap="square" lIns="0" tIns="0" rIns="0" bIns="0" rtlCol="0"/>
            <a:lstStyle/>
            <a:p>
              <a:endParaRPr/>
            </a:p>
          </p:txBody>
        </p:sp>
        <p:sp>
          <p:nvSpPr>
            <p:cNvPr id="10" name="object 10"/>
            <p:cNvSpPr/>
            <p:nvPr/>
          </p:nvSpPr>
          <p:spPr>
            <a:xfrm>
              <a:off x="2040635" y="3049523"/>
              <a:ext cx="772795" cy="759460"/>
            </a:xfrm>
            <a:custGeom>
              <a:avLst/>
              <a:gdLst/>
              <a:ahLst/>
              <a:cxnLst/>
              <a:rect l="l" t="t" r="r" b="b"/>
              <a:pathLst>
                <a:path w="772794" h="759460">
                  <a:moveTo>
                    <a:pt x="0" y="379475"/>
                  </a:moveTo>
                  <a:lnTo>
                    <a:pt x="3010" y="331881"/>
                  </a:lnTo>
                  <a:lnTo>
                    <a:pt x="11799" y="286048"/>
                  </a:lnTo>
                  <a:lnTo>
                    <a:pt x="26005" y="242334"/>
                  </a:lnTo>
                  <a:lnTo>
                    <a:pt x="45266" y="201095"/>
                  </a:lnTo>
                  <a:lnTo>
                    <a:pt x="69219" y="162685"/>
                  </a:lnTo>
                  <a:lnTo>
                    <a:pt x="97504" y="127462"/>
                  </a:lnTo>
                  <a:lnTo>
                    <a:pt x="129756" y="95781"/>
                  </a:lnTo>
                  <a:lnTo>
                    <a:pt x="165615" y="67997"/>
                  </a:lnTo>
                  <a:lnTo>
                    <a:pt x="204719" y="44467"/>
                  </a:lnTo>
                  <a:lnTo>
                    <a:pt x="246704" y="25546"/>
                  </a:lnTo>
                  <a:lnTo>
                    <a:pt x="291210" y="11591"/>
                  </a:lnTo>
                  <a:lnTo>
                    <a:pt x="337874" y="2957"/>
                  </a:lnTo>
                  <a:lnTo>
                    <a:pt x="386333" y="0"/>
                  </a:lnTo>
                  <a:lnTo>
                    <a:pt x="434793" y="2957"/>
                  </a:lnTo>
                  <a:lnTo>
                    <a:pt x="481457" y="11591"/>
                  </a:lnTo>
                  <a:lnTo>
                    <a:pt x="525963" y="25546"/>
                  </a:lnTo>
                  <a:lnTo>
                    <a:pt x="567948" y="44467"/>
                  </a:lnTo>
                  <a:lnTo>
                    <a:pt x="607052" y="67997"/>
                  </a:lnTo>
                  <a:lnTo>
                    <a:pt x="642911" y="95781"/>
                  </a:lnTo>
                  <a:lnTo>
                    <a:pt x="675163" y="127462"/>
                  </a:lnTo>
                  <a:lnTo>
                    <a:pt x="703448" y="162685"/>
                  </a:lnTo>
                  <a:lnTo>
                    <a:pt x="727401" y="201095"/>
                  </a:lnTo>
                  <a:lnTo>
                    <a:pt x="746662" y="242334"/>
                  </a:lnTo>
                  <a:lnTo>
                    <a:pt x="760868" y="286048"/>
                  </a:lnTo>
                  <a:lnTo>
                    <a:pt x="769657" y="331881"/>
                  </a:lnTo>
                  <a:lnTo>
                    <a:pt x="772668" y="379475"/>
                  </a:lnTo>
                  <a:lnTo>
                    <a:pt x="769657" y="427070"/>
                  </a:lnTo>
                  <a:lnTo>
                    <a:pt x="760868" y="472903"/>
                  </a:lnTo>
                  <a:lnTo>
                    <a:pt x="746662" y="516617"/>
                  </a:lnTo>
                  <a:lnTo>
                    <a:pt x="727401" y="557856"/>
                  </a:lnTo>
                  <a:lnTo>
                    <a:pt x="703448" y="596266"/>
                  </a:lnTo>
                  <a:lnTo>
                    <a:pt x="675163" y="631489"/>
                  </a:lnTo>
                  <a:lnTo>
                    <a:pt x="642911" y="663170"/>
                  </a:lnTo>
                  <a:lnTo>
                    <a:pt x="607052" y="690954"/>
                  </a:lnTo>
                  <a:lnTo>
                    <a:pt x="567948" y="714484"/>
                  </a:lnTo>
                  <a:lnTo>
                    <a:pt x="525963" y="733405"/>
                  </a:lnTo>
                  <a:lnTo>
                    <a:pt x="481457" y="747360"/>
                  </a:lnTo>
                  <a:lnTo>
                    <a:pt x="434793" y="755994"/>
                  </a:lnTo>
                  <a:lnTo>
                    <a:pt x="386333" y="758951"/>
                  </a:lnTo>
                  <a:lnTo>
                    <a:pt x="337874" y="755994"/>
                  </a:lnTo>
                  <a:lnTo>
                    <a:pt x="291210" y="747360"/>
                  </a:lnTo>
                  <a:lnTo>
                    <a:pt x="246704" y="733405"/>
                  </a:lnTo>
                  <a:lnTo>
                    <a:pt x="204719" y="714484"/>
                  </a:lnTo>
                  <a:lnTo>
                    <a:pt x="165615" y="690954"/>
                  </a:lnTo>
                  <a:lnTo>
                    <a:pt x="129756" y="663170"/>
                  </a:lnTo>
                  <a:lnTo>
                    <a:pt x="97504" y="631489"/>
                  </a:lnTo>
                  <a:lnTo>
                    <a:pt x="69219" y="596266"/>
                  </a:lnTo>
                  <a:lnTo>
                    <a:pt x="45266" y="557856"/>
                  </a:lnTo>
                  <a:lnTo>
                    <a:pt x="26005" y="516617"/>
                  </a:lnTo>
                  <a:lnTo>
                    <a:pt x="11799" y="472903"/>
                  </a:lnTo>
                  <a:lnTo>
                    <a:pt x="3010" y="427070"/>
                  </a:lnTo>
                  <a:lnTo>
                    <a:pt x="0" y="379475"/>
                  </a:lnTo>
                  <a:close/>
                </a:path>
              </a:pathLst>
            </a:custGeom>
            <a:ln w="12700">
              <a:solidFill>
                <a:srgbClr val="3769AF"/>
              </a:solidFill>
            </a:ln>
          </p:spPr>
          <p:txBody>
            <a:bodyPr wrap="square" lIns="0" tIns="0" rIns="0" bIns="0" rtlCol="0"/>
            <a:lstStyle/>
            <a:p>
              <a:endParaRPr/>
            </a:p>
          </p:txBody>
        </p:sp>
      </p:grpSp>
      <p:sp>
        <p:nvSpPr>
          <p:cNvPr id="11" name="object 11"/>
          <p:cNvSpPr txBox="1"/>
          <p:nvPr/>
        </p:nvSpPr>
        <p:spPr>
          <a:xfrm>
            <a:off x="2252598" y="3241675"/>
            <a:ext cx="347980" cy="361315"/>
          </a:xfrm>
          <a:prstGeom prst="rect">
            <a:avLst/>
          </a:prstGeom>
        </p:spPr>
        <p:txBody>
          <a:bodyPr vert="horz" wrap="square" lIns="0" tIns="13335" rIns="0" bIns="0" rtlCol="0">
            <a:spAutoFit/>
          </a:bodyPr>
          <a:lstStyle/>
          <a:p>
            <a:pPr marL="12700">
              <a:lnSpc>
                <a:spcPct val="100000"/>
              </a:lnSpc>
              <a:spcBef>
                <a:spcPts val="105"/>
              </a:spcBef>
            </a:pPr>
            <a:r>
              <a:rPr sz="1100" spc="-10" dirty="0">
                <a:latin typeface="Calibri"/>
                <a:cs typeface="Calibri"/>
              </a:rPr>
              <a:t>State</a:t>
            </a:r>
            <a:endParaRPr sz="1100">
              <a:latin typeface="Calibri"/>
              <a:cs typeface="Calibri"/>
            </a:endParaRPr>
          </a:p>
          <a:p>
            <a:pPr marL="41275">
              <a:lnSpc>
                <a:spcPct val="100000"/>
              </a:lnSpc>
            </a:pPr>
            <a:r>
              <a:rPr sz="1100" spc="114" dirty="0">
                <a:latin typeface="Calibri"/>
                <a:cs typeface="Calibri"/>
              </a:rPr>
              <a:t>&lt;0&gt;</a:t>
            </a:r>
            <a:endParaRPr sz="1100">
              <a:latin typeface="Calibri"/>
              <a:cs typeface="Calibri"/>
            </a:endParaRPr>
          </a:p>
        </p:txBody>
      </p:sp>
      <p:sp>
        <p:nvSpPr>
          <p:cNvPr id="12" name="object 12"/>
          <p:cNvSpPr txBox="1"/>
          <p:nvPr/>
        </p:nvSpPr>
        <p:spPr>
          <a:xfrm>
            <a:off x="3392423" y="1885188"/>
            <a:ext cx="772795" cy="619125"/>
          </a:xfrm>
          <a:prstGeom prst="rect">
            <a:avLst/>
          </a:prstGeom>
          <a:solidFill>
            <a:srgbClr val="FF9413"/>
          </a:solidFill>
          <a:ln w="12700">
            <a:solidFill>
              <a:srgbClr val="BB6C0A"/>
            </a:solidFill>
          </a:ln>
        </p:spPr>
        <p:txBody>
          <a:bodyPr vert="horz" wrap="square" lIns="0" tIns="57785" rIns="0" bIns="0" rtlCol="0">
            <a:spAutoFit/>
          </a:bodyPr>
          <a:lstStyle/>
          <a:p>
            <a:pPr>
              <a:lnSpc>
                <a:spcPct val="100000"/>
              </a:lnSpc>
              <a:spcBef>
                <a:spcPts val="455"/>
              </a:spcBef>
            </a:pPr>
            <a:endParaRPr sz="1100">
              <a:latin typeface="Times New Roman"/>
              <a:cs typeface="Times New Roman"/>
            </a:endParaRPr>
          </a:p>
          <a:p>
            <a:pPr marL="1270" algn="ctr">
              <a:lnSpc>
                <a:spcPct val="100000"/>
              </a:lnSpc>
            </a:pPr>
            <a:r>
              <a:rPr sz="1100" spc="65" dirty="0">
                <a:latin typeface="Calibri"/>
                <a:cs typeface="Calibri"/>
              </a:rPr>
              <a:t>Y1</a:t>
            </a:r>
            <a:endParaRPr sz="1100">
              <a:latin typeface="Calibri"/>
              <a:cs typeface="Calibri"/>
            </a:endParaRPr>
          </a:p>
        </p:txBody>
      </p:sp>
      <p:grpSp>
        <p:nvGrpSpPr>
          <p:cNvPr id="13" name="object 13"/>
          <p:cNvGrpSpPr/>
          <p:nvPr/>
        </p:nvGrpSpPr>
        <p:grpSpPr>
          <a:xfrm>
            <a:off x="2813304" y="2503932"/>
            <a:ext cx="1004569" cy="1850389"/>
            <a:chOff x="2813304" y="2503932"/>
            <a:chExt cx="1004569" cy="1850389"/>
          </a:xfrm>
        </p:grpSpPr>
        <p:sp>
          <p:nvSpPr>
            <p:cNvPr id="14" name="object 14"/>
            <p:cNvSpPr/>
            <p:nvPr/>
          </p:nvSpPr>
          <p:spPr>
            <a:xfrm>
              <a:off x="2813304" y="3390900"/>
              <a:ext cx="579755" cy="76200"/>
            </a:xfrm>
            <a:custGeom>
              <a:avLst/>
              <a:gdLst/>
              <a:ahLst/>
              <a:cxnLst/>
              <a:rect l="l" t="t" r="r" b="b"/>
              <a:pathLst>
                <a:path w="579754" h="76200">
                  <a:moveTo>
                    <a:pt x="503428" y="0"/>
                  </a:moveTo>
                  <a:lnTo>
                    <a:pt x="503428" y="76200"/>
                  </a:lnTo>
                  <a:lnTo>
                    <a:pt x="566928" y="44450"/>
                  </a:lnTo>
                  <a:lnTo>
                    <a:pt x="516128" y="44450"/>
                  </a:lnTo>
                  <a:lnTo>
                    <a:pt x="516128" y="31750"/>
                  </a:lnTo>
                  <a:lnTo>
                    <a:pt x="566928" y="31750"/>
                  </a:lnTo>
                  <a:lnTo>
                    <a:pt x="503428" y="0"/>
                  </a:lnTo>
                  <a:close/>
                </a:path>
                <a:path w="579754" h="76200">
                  <a:moveTo>
                    <a:pt x="503428" y="31750"/>
                  </a:moveTo>
                  <a:lnTo>
                    <a:pt x="0" y="31750"/>
                  </a:lnTo>
                  <a:lnTo>
                    <a:pt x="0" y="44450"/>
                  </a:lnTo>
                  <a:lnTo>
                    <a:pt x="503428" y="44450"/>
                  </a:lnTo>
                  <a:lnTo>
                    <a:pt x="503428" y="31750"/>
                  </a:lnTo>
                  <a:close/>
                </a:path>
                <a:path w="579754" h="76200">
                  <a:moveTo>
                    <a:pt x="566928" y="31750"/>
                  </a:moveTo>
                  <a:lnTo>
                    <a:pt x="516128" y="31750"/>
                  </a:lnTo>
                  <a:lnTo>
                    <a:pt x="516128" y="44450"/>
                  </a:lnTo>
                  <a:lnTo>
                    <a:pt x="566928" y="44450"/>
                  </a:lnTo>
                  <a:lnTo>
                    <a:pt x="579628" y="38100"/>
                  </a:lnTo>
                  <a:lnTo>
                    <a:pt x="566928" y="31750"/>
                  </a:lnTo>
                  <a:close/>
                </a:path>
              </a:pathLst>
            </a:custGeom>
            <a:solidFill>
              <a:srgbClr val="4E91EF"/>
            </a:solidFill>
          </p:spPr>
          <p:txBody>
            <a:bodyPr wrap="square" lIns="0" tIns="0" rIns="0" bIns="0" rtlCol="0"/>
            <a:lstStyle/>
            <a:p>
              <a:endParaRPr/>
            </a:p>
          </p:txBody>
        </p:sp>
        <p:sp>
          <p:nvSpPr>
            <p:cNvPr id="15" name="object 15"/>
            <p:cNvSpPr/>
            <p:nvPr/>
          </p:nvSpPr>
          <p:spPr>
            <a:xfrm>
              <a:off x="3741420" y="2503932"/>
              <a:ext cx="76200" cy="546100"/>
            </a:xfrm>
            <a:custGeom>
              <a:avLst/>
              <a:gdLst/>
              <a:ahLst/>
              <a:cxnLst/>
              <a:rect l="l" t="t" r="r" b="b"/>
              <a:pathLst>
                <a:path w="76200" h="546100">
                  <a:moveTo>
                    <a:pt x="44450" y="63500"/>
                  </a:moveTo>
                  <a:lnTo>
                    <a:pt x="31750" y="63500"/>
                  </a:lnTo>
                  <a:lnTo>
                    <a:pt x="31750" y="545845"/>
                  </a:lnTo>
                  <a:lnTo>
                    <a:pt x="44450" y="545845"/>
                  </a:lnTo>
                  <a:lnTo>
                    <a:pt x="44450" y="63500"/>
                  </a:lnTo>
                  <a:close/>
                </a:path>
                <a:path w="76200" h="546100">
                  <a:moveTo>
                    <a:pt x="38100" y="0"/>
                  </a:moveTo>
                  <a:lnTo>
                    <a:pt x="0" y="76200"/>
                  </a:lnTo>
                  <a:lnTo>
                    <a:pt x="31750" y="76200"/>
                  </a:lnTo>
                  <a:lnTo>
                    <a:pt x="31750" y="63500"/>
                  </a:lnTo>
                  <a:lnTo>
                    <a:pt x="69850" y="63500"/>
                  </a:lnTo>
                  <a:lnTo>
                    <a:pt x="38100" y="0"/>
                  </a:lnTo>
                  <a:close/>
                </a:path>
                <a:path w="76200" h="546100">
                  <a:moveTo>
                    <a:pt x="69850" y="63500"/>
                  </a:moveTo>
                  <a:lnTo>
                    <a:pt x="44450" y="63500"/>
                  </a:lnTo>
                  <a:lnTo>
                    <a:pt x="44450" y="76200"/>
                  </a:lnTo>
                  <a:lnTo>
                    <a:pt x="76200" y="76200"/>
                  </a:lnTo>
                  <a:lnTo>
                    <a:pt x="69850" y="63500"/>
                  </a:lnTo>
                  <a:close/>
                </a:path>
              </a:pathLst>
            </a:custGeom>
            <a:solidFill>
              <a:srgbClr val="FF9413"/>
            </a:solidFill>
          </p:spPr>
          <p:txBody>
            <a:bodyPr wrap="square" lIns="0" tIns="0" rIns="0" bIns="0" rtlCol="0"/>
            <a:lstStyle/>
            <a:p>
              <a:endParaRPr/>
            </a:p>
          </p:txBody>
        </p:sp>
        <p:sp>
          <p:nvSpPr>
            <p:cNvPr id="16" name="object 16"/>
            <p:cNvSpPr/>
            <p:nvPr/>
          </p:nvSpPr>
          <p:spPr>
            <a:xfrm>
              <a:off x="3741420" y="3808476"/>
              <a:ext cx="76200" cy="546100"/>
            </a:xfrm>
            <a:custGeom>
              <a:avLst/>
              <a:gdLst/>
              <a:ahLst/>
              <a:cxnLst/>
              <a:rect l="l" t="t" r="r" b="b"/>
              <a:pathLst>
                <a:path w="76200" h="546100">
                  <a:moveTo>
                    <a:pt x="44450" y="63500"/>
                  </a:moveTo>
                  <a:lnTo>
                    <a:pt x="31750" y="63500"/>
                  </a:lnTo>
                  <a:lnTo>
                    <a:pt x="31750" y="545846"/>
                  </a:lnTo>
                  <a:lnTo>
                    <a:pt x="44450" y="545846"/>
                  </a:lnTo>
                  <a:lnTo>
                    <a:pt x="44450" y="63500"/>
                  </a:lnTo>
                  <a:close/>
                </a:path>
                <a:path w="76200" h="546100">
                  <a:moveTo>
                    <a:pt x="38100" y="0"/>
                  </a:moveTo>
                  <a:lnTo>
                    <a:pt x="0" y="76200"/>
                  </a:lnTo>
                  <a:lnTo>
                    <a:pt x="31750" y="76200"/>
                  </a:lnTo>
                  <a:lnTo>
                    <a:pt x="31750" y="63500"/>
                  </a:lnTo>
                  <a:lnTo>
                    <a:pt x="69850" y="63500"/>
                  </a:lnTo>
                  <a:lnTo>
                    <a:pt x="38100" y="0"/>
                  </a:lnTo>
                  <a:close/>
                </a:path>
                <a:path w="76200" h="546100">
                  <a:moveTo>
                    <a:pt x="69850" y="63500"/>
                  </a:moveTo>
                  <a:lnTo>
                    <a:pt x="44450" y="63500"/>
                  </a:lnTo>
                  <a:lnTo>
                    <a:pt x="44450" y="76200"/>
                  </a:lnTo>
                  <a:lnTo>
                    <a:pt x="76200" y="76200"/>
                  </a:lnTo>
                  <a:lnTo>
                    <a:pt x="69850" y="63500"/>
                  </a:lnTo>
                  <a:close/>
                </a:path>
              </a:pathLst>
            </a:custGeom>
            <a:solidFill>
              <a:srgbClr val="ED7660"/>
            </a:solidFill>
          </p:spPr>
          <p:txBody>
            <a:bodyPr wrap="square" lIns="0" tIns="0" rIns="0" bIns="0" rtlCol="0"/>
            <a:lstStyle/>
            <a:p>
              <a:endParaRPr/>
            </a:p>
          </p:txBody>
        </p:sp>
      </p:grpSp>
      <p:sp>
        <p:nvSpPr>
          <p:cNvPr id="17" name="object 17"/>
          <p:cNvSpPr txBox="1"/>
          <p:nvPr/>
        </p:nvSpPr>
        <p:spPr>
          <a:xfrm>
            <a:off x="4745735" y="4354067"/>
            <a:ext cx="772795" cy="619125"/>
          </a:xfrm>
          <a:prstGeom prst="rect">
            <a:avLst/>
          </a:prstGeom>
          <a:solidFill>
            <a:srgbClr val="ED7660"/>
          </a:solidFill>
          <a:ln w="12700">
            <a:solidFill>
              <a:srgbClr val="AE5445"/>
            </a:solidFill>
          </a:ln>
        </p:spPr>
        <p:txBody>
          <a:bodyPr vert="horz" wrap="square" lIns="0" tIns="59055" rIns="0" bIns="0" rtlCol="0">
            <a:spAutoFit/>
          </a:bodyPr>
          <a:lstStyle/>
          <a:p>
            <a:pPr>
              <a:lnSpc>
                <a:spcPct val="100000"/>
              </a:lnSpc>
              <a:spcBef>
                <a:spcPts val="465"/>
              </a:spcBef>
            </a:pPr>
            <a:endParaRPr sz="1100">
              <a:latin typeface="Times New Roman"/>
              <a:cs typeface="Times New Roman"/>
            </a:endParaRPr>
          </a:p>
          <a:p>
            <a:pPr algn="ctr">
              <a:lnSpc>
                <a:spcPct val="100000"/>
              </a:lnSpc>
            </a:pPr>
            <a:r>
              <a:rPr sz="1100" spc="80" dirty="0">
                <a:latin typeface="Calibri"/>
                <a:cs typeface="Calibri"/>
              </a:rPr>
              <a:t>X2</a:t>
            </a:r>
            <a:endParaRPr sz="1100">
              <a:latin typeface="Calibri"/>
              <a:cs typeface="Calibri"/>
            </a:endParaRPr>
          </a:p>
        </p:txBody>
      </p:sp>
      <p:grpSp>
        <p:nvGrpSpPr>
          <p:cNvPr id="18" name="object 18"/>
          <p:cNvGrpSpPr/>
          <p:nvPr/>
        </p:nvGrpSpPr>
        <p:grpSpPr>
          <a:xfrm>
            <a:off x="4739385" y="3043173"/>
            <a:ext cx="785495" cy="772160"/>
            <a:chOff x="4739385" y="3043173"/>
            <a:chExt cx="785495" cy="772160"/>
          </a:xfrm>
        </p:grpSpPr>
        <p:sp>
          <p:nvSpPr>
            <p:cNvPr id="19" name="object 19"/>
            <p:cNvSpPr/>
            <p:nvPr/>
          </p:nvSpPr>
          <p:spPr>
            <a:xfrm>
              <a:off x="4745735" y="3049523"/>
              <a:ext cx="772795" cy="759460"/>
            </a:xfrm>
            <a:custGeom>
              <a:avLst/>
              <a:gdLst/>
              <a:ahLst/>
              <a:cxnLst/>
              <a:rect l="l" t="t" r="r" b="b"/>
              <a:pathLst>
                <a:path w="772795" h="759460">
                  <a:moveTo>
                    <a:pt x="386334" y="0"/>
                  </a:moveTo>
                  <a:lnTo>
                    <a:pt x="337874" y="2957"/>
                  </a:lnTo>
                  <a:lnTo>
                    <a:pt x="291210" y="11591"/>
                  </a:lnTo>
                  <a:lnTo>
                    <a:pt x="246704" y="25546"/>
                  </a:lnTo>
                  <a:lnTo>
                    <a:pt x="204719" y="44467"/>
                  </a:lnTo>
                  <a:lnTo>
                    <a:pt x="165615" y="67997"/>
                  </a:lnTo>
                  <a:lnTo>
                    <a:pt x="129756" y="95781"/>
                  </a:lnTo>
                  <a:lnTo>
                    <a:pt x="97504" y="127462"/>
                  </a:lnTo>
                  <a:lnTo>
                    <a:pt x="69219" y="162685"/>
                  </a:lnTo>
                  <a:lnTo>
                    <a:pt x="45266" y="201095"/>
                  </a:lnTo>
                  <a:lnTo>
                    <a:pt x="26005" y="242334"/>
                  </a:lnTo>
                  <a:lnTo>
                    <a:pt x="11799" y="286048"/>
                  </a:lnTo>
                  <a:lnTo>
                    <a:pt x="3010" y="331881"/>
                  </a:lnTo>
                  <a:lnTo>
                    <a:pt x="0" y="379475"/>
                  </a:lnTo>
                  <a:lnTo>
                    <a:pt x="3010" y="427070"/>
                  </a:lnTo>
                  <a:lnTo>
                    <a:pt x="11799" y="472903"/>
                  </a:lnTo>
                  <a:lnTo>
                    <a:pt x="26005" y="516617"/>
                  </a:lnTo>
                  <a:lnTo>
                    <a:pt x="45266" y="557856"/>
                  </a:lnTo>
                  <a:lnTo>
                    <a:pt x="69219" y="596266"/>
                  </a:lnTo>
                  <a:lnTo>
                    <a:pt x="97504" y="631489"/>
                  </a:lnTo>
                  <a:lnTo>
                    <a:pt x="129756" y="663170"/>
                  </a:lnTo>
                  <a:lnTo>
                    <a:pt x="165615" y="690954"/>
                  </a:lnTo>
                  <a:lnTo>
                    <a:pt x="204719" y="714484"/>
                  </a:lnTo>
                  <a:lnTo>
                    <a:pt x="246704" y="733405"/>
                  </a:lnTo>
                  <a:lnTo>
                    <a:pt x="291210" y="747360"/>
                  </a:lnTo>
                  <a:lnTo>
                    <a:pt x="337874" y="755994"/>
                  </a:lnTo>
                  <a:lnTo>
                    <a:pt x="386334" y="758951"/>
                  </a:lnTo>
                  <a:lnTo>
                    <a:pt x="434793" y="755994"/>
                  </a:lnTo>
                  <a:lnTo>
                    <a:pt x="481457" y="747360"/>
                  </a:lnTo>
                  <a:lnTo>
                    <a:pt x="525963" y="733405"/>
                  </a:lnTo>
                  <a:lnTo>
                    <a:pt x="567948" y="714484"/>
                  </a:lnTo>
                  <a:lnTo>
                    <a:pt x="607052" y="690954"/>
                  </a:lnTo>
                  <a:lnTo>
                    <a:pt x="642911" y="663170"/>
                  </a:lnTo>
                  <a:lnTo>
                    <a:pt x="675163" y="631489"/>
                  </a:lnTo>
                  <a:lnTo>
                    <a:pt x="703448" y="596266"/>
                  </a:lnTo>
                  <a:lnTo>
                    <a:pt x="727401" y="557856"/>
                  </a:lnTo>
                  <a:lnTo>
                    <a:pt x="746662" y="516617"/>
                  </a:lnTo>
                  <a:lnTo>
                    <a:pt x="760868" y="472903"/>
                  </a:lnTo>
                  <a:lnTo>
                    <a:pt x="769657" y="427070"/>
                  </a:lnTo>
                  <a:lnTo>
                    <a:pt x="772667" y="379475"/>
                  </a:lnTo>
                  <a:lnTo>
                    <a:pt x="769657" y="331881"/>
                  </a:lnTo>
                  <a:lnTo>
                    <a:pt x="760868" y="286048"/>
                  </a:lnTo>
                  <a:lnTo>
                    <a:pt x="746662" y="242334"/>
                  </a:lnTo>
                  <a:lnTo>
                    <a:pt x="727401" y="201095"/>
                  </a:lnTo>
                  <a:lnTo>
                    <a:pt x="703448" y="162685"/>
                  </a:lnTo>
                  <a:lnTo>
                    <a:pt x="675163" y="127462"/>
                  </a:lnTo>
                  <a:lnTo>
                    <a:pt x="642911" y="95781"/>
                  </a:lnTo>
                  <a:lnTo>
                    <a:pt x="607052" y="67997"/>
                  </a:lnTo>
                  <a:lnTo>
                    <a:pt x="567948" y="44467"/>
                  </a:lnTo>
                  <a:lnTo>
                    <a:pt x="525963" y="25546"/>
                  </a:lnTo>
                  <a:lnTo>
                    <a:pt x="481457" y="11591"/>
                  </a:lnTo>
                  <a:lnTo>
                    <a:pt x="434793" y="2957"/>
                  </a:lnTo>
                  <a:lnTo>
                    <a:pt x="386334" y="0"/>
                  </a:lnTo>
                  <a:close/>
                </a:path>
              </a:pathLst>
            </a:custGeom>
            <a:solidFill>
              <a:srgbClr val="4E91EF"/>
            </a:solidFill>
          </p:spPr>
          <p:txBody>
            <a:bodyPr wrap="square" lIns="0" tIns="0" rIns="0" bIns="0" rtlCol="0"/>
            <a:lstStyle/>
            <a:p>
              <a:endParaRPr/>
            </a:p>
          </p:txBody>
        </p:sp>
        <p:sp>
          <p:nvSpPr>
            <p:cNvPr id="20" name="object 20"/>
            <p:cNvSpPr/>
            <p:nvPr/>
          </p:nvSpPr>
          <p:spPr>
            <a:xfrm>
              <a:off x="4745735" y="3049523"/>
              <a:ext cx="772795" cy="759460"/>
            </a:xfrm>
            <a:custGeom>
              <a:avLst/>
              <a:gdLst/>
              <a:ahLst/>
              <a:cxnLst/>
              <a:rect l="l" t="t" r="r" b="b"/>
              <a:pathLst>
                <a:path w="772795" h="759460">
                  <a:moveTo>
                    <a:pt x="0" y="379475"/>
                  </a:moveTo>
                  <a:lnTo>
                    <a:pt x="3010" y="331881"/>
                  </a:lnTo>
                  <a:lnTo>
                    <a:pt x="11799" y="286048"/>
                  </a:lnTo>
                  <a:lnTo>
                    <a:pt x="26005" y="242334"/>
                  </a:lnTo>
                  <a:lnTo>
                    <a:pt x="45266" y="201095"/>
                  </a:lnTo>
                  <a:lnTo>
                    <a:pt x="69219" y="162685"/>
                  </a:lnTo>
                  <a:lnTo>
                    <a:pt x="97504" y="127462"/>
                  </a:lnTo>
                  <a:lnTo>
                    <a:pt x="129756" y="95781"/>
                  </a:lnTo>
                  <a:lnTo>
                    <a:pt x="165615" y="67997"/>
                  </a:lnTo>
                  <a:lnTo>
                    <a:pt x="204719" y="44467"/>
                  </a:lnTo>
                  <a:lnTo>
                    <a:pt x="246704" y="25546"/>
                  </a:lnTo>
                  <a:lnTo>
                    <a:pt x="291210" y="11591"/>
                  </a:lnTo>
                  <a:lnTo>
                    <a:pt x="337874" y="2957"/>
                  </a:lnTo>
                  <a:lnTo>
                    <a:pt x="386334" y="0"/>
                  </a:lnTo>
                  <a:lnTo>
                    <a:pt x="434793" y="2957"/>
                  </a:lnTo>
                  <a:lnTo>
                    <a:pt x="481457" y="11591"/>
                  </a:lnTo>
                  <a:lnTo>
                    <a:pt x="525963" y="25546"/>
                  </a:lnTo>
                  <a:lnTo>
                    <a:pt x="567948" y="44467"/>
                  </a:lnTo>
                  <a:lnTo>
                    <a:pt x="607052" y="67997"/>
                  </a:lnTo>
                  <a:lnTo>
                    <a:pt x="642911" y="95781"/>
                  </a:lnTo>
                  <a:lnTo>
                    <a:pt x="675163" y="127462"/>
                  </a:lnTo>
                  <a:lnTo>
                    <a:pt x="703448" y="162685"/>
                  </a:lnTo>
                  <a:lnTo>
                    <a:pt x="727401" y="201095"/>
                  </a:lnTo>
                  <a:lnTo>
                    <a:pt x="746662" y="242334"/>
                  </a:lnTo>
                  <a:lnTo>
                    <a:pt x="760868" y="286048"/>
                  </a:lnTo>
                  <a:lnTo>
                    <a:pt x="769657" y="331881"/>
                  </a:lnTo>
                  <a:lnTo>
                    <a:pt x="772667" y="379475"/>
                  </a:lnTo>
                  <a:lnTo>
                    <a:pt x="769657" y="427070"/>
                  </a:lnTo>
                  <a:lnTo>
                    <a:pt x="760868" y="472903"/>
                  </a:lnTo>
                  <a:lnTo>
                    <a:pt x="746662" y="516617"/>
                  </a:lnTo>
                  <a:lnTo>
                    <a:pt x="727401" y="557856"/>
                  </a:lnTo>
                  <a:lnTo>
                    <a:pt x="703448" y="596266"/>
                  </a:lnTo>
                  <a:lnTo>
                    <a:pt x="675163" y="631489"/>
                  </a:lnTo>
                  <a:lnTo>
                    <a:pt x="642911" y="663170"/>
                  </a:lnTo>
                  <a:lnTo>
                    <a:pt x="607052" y="690954"/>
                  </a:lnTo>
                  <a:lnTo>
                    <a:pt x="567948" y="714484"/>
                  </a:lnTo>
                  <a:lnTo>
                    <a:pt x="525963" y="733405"/>
                  </a:lnTo>
                  <a:lnTo>
                    <a:pt x="481457" y="747360"/>
                  </a:lnTo>
                  <a:lnTo>
                    <a:pt x="434793" y="755994"/>
                  </a:lnTo>
                  <a:lnTo>
                    <a:pt x="386334" y="758951"/>
                  </a:lnTo>
                  <a:lnTo>
                    <a:pt x="337874" y="755994"/>
                  </a:lnTo>
                  <a:lnTo>
                    <a:pt x="291210" y="747360"/>
                  </a:lnTo>
                  <a:lnTo>
                    <a:pt x="246704" y="733405"/>
                  </a:lnTo>
                  <a:lnTo>
                    <a:pt x="204719" y="714484"/>
                  </a:lnTo>
                  <a:lnTo>
                    <a:pt x="165615" y="690954"/>
                  </a:lnTo>
                  <a:lnTo>
                    <a:pt x="129756" y="663170"/>
                  </a:lnTo>
                  <a:lnTo>
                    <a:pt x="97504" y="631489"/>
                  </a:lnTo>
                  <a:lnTo>
                    <a:pt x="69219" y="596266"/>
                  </a:lnTo>
                  <a:lnTo>
                    <a:pt x="45266" y="557856"/>
                  </a:lnTo>
                  <a:lnTo>
                    <a:pt x="26005" y="516617"/>
                  </a:lnTo>
                  <a:lnTo>
                    <a:pt x="11799" y="472903"/>
                  </a:lnTo>
                  <a:lnTo>
                    <a:pt x="3010" y="427070"/>
                  </a:lnTo>
                  <a:lnTo>
                    <a:pt x="0" y="379475"/>
                  </a:lnTo>
                  <a:close/>
                </a:path>
              </a:pathLst>
            </a:custGeom>
            <a:ln w="12700">
              <a:solidFill>
                <a:srgbClr val="3769AF"/>
              </a:solidFill>
            </a:ln>
          </p:spPr>
          <p:txBody>
            <a:bodyPr wrap="square" lIns="0" tIns="0" rIns="0" bIns="0" rtlCol="0"/>
            <a:lstStyle/>
            <a:p>
              <a:endParaRPr/>
            </a:p>
          </p:txBody>
        </p:sp>
      </p:grpSp>
      <p:sp>
        <p:nvSpPr>
          <p:cNvPr id="21" name="object 21"/>
          <p:cNvSpPr txBox="1"/>
          <p:nvPr/>
        </p:nvSpPr>
        <p:spPr>
          <a:xfrm>
            <a:off x="4971669" y="3325495"/>
            <a:ext cx="323215" cy="193675"/>
          </a:xfrm>
          <a:prstGeom prst="rect">
            <a:avLst/>
          </a:prstGeom>
        </p:spPr>
        <p:txBody>
          <a:bodyPr vert="horz" wrap="square" lIns="0" tIns="13335" rIns="0" bIns="0" rtlCol="0">
            <a:spAutoFit/>
          </a:bodyPr>
          <a:lstStyle/>
          <a:p>
            <a:pPr marL="12700">
              <a:lnSpc>
                <a:spcPct val="100000"/>
              </a:lnSpc>
              <a:spcBef>
                <a:spcPts val="105"/>
              </a:spcBef>
            </a:pPr>
            <a:r>
              <a:rPr sz="1100" spc="75" dirty="0">
                <a:latin typeface="Calibri"/>
                <a:cs typeface="Calibri"/>
              </a:rPr>
              <a:t>RNN</a:t>
            </a:r>
            <a:endParaRPr sz="1100">
              <a:latin typeface="Calibri"/>
              <a:cs typeface="Calibri"/>
            </a:endParaRPr>
          </a:p>
        </p:txBody>
      </p:sp>
      <p:sp>
        <p:nvSpPr>
          <p:cNvPr id="22" name="object 22"/>
          <p:cNvSpPr txBox="1"/>
          <p:nvPr/>
        </p:nvSpPr>
        <p:spPr>
          <a:xfrm>
            <a:off x="4745735" y="1885188"/>
            <a:ext cx="772795" cy="619125"/>
          </a:xfrm>
          <a:prstGeom prst="rect">
            <a:avLst/>
          </a:prstGeom>
          <a:solidFill>
            <a:srgbClr val="FF9413"/>
          </a:solidFill>
          <a:ln w="12700">
            <a:solidFill>
              <a:srgbClr val="BB6C0A"/>
            </a:solidFill>
          </a:ln>
        </p:spPr>
        <p:txBody>
          <a:bodyPr vert="horz" wrap="square" lIns="0" tIns="57785" rIns="0" bIns="0" rtlCol="0">
            <a:spAutoFit/>
          </a:bodyPr>
          <a:lstStyle/>
          <a:p>
            <a:pPr>
              <a:lnSpc>
                <a:spcPct val="100000"/>
              </a:lnSpc>
              <a:spcBef>
                <a:spcPts val="455"/>
              </a:spcBef>
            </a:pPr>
            <a:endParaRPr sz="1100">
              <a:latin typeface="Times New Roman"/>
              <a:cs typeface="Times New Roman"/>
            </a:endParaRPr>
          </a:p>
          <a:p>
            <a:pPr algn="ctr">
              <a:lnSpc>
                <a:spcPct val="100000"/>
              </a:lnSpc>
            </a:pPr>
            <a:r>
              <a:rPr sz="1100" spc="65" dirty="0">
                <a:latin typeface="Calibri"/>
                <a:cs typeface="Calibri"/>
              </a:rPr>
              <a:t>Y2</a:t>
            </a:r>
            <a:endParaRPr sz="1100">
              <a:latin typeface="Calibri"/>
              <a:cs typeface="Calibri"/>
            </a:endParaRPr>
          </a:p>
        </p:txBody>
      </p:sp>
      <p:grpSp>
        <p:nvGrpSpPr>
          <p:cNvPr id="23" name="object 23"/>
          <p:cNvGrpSpPr/>
          <p:nvPr/>
        </p:nvGrpSpPr>
        <p:grpSpPr>
          <a:xfrm>
            <a:off x="4165091" y="2503932"/>
            <a:ext cx="1004569" cy="1850389"/>
            <a:chOff x="4165091" y="2503932"/>
            <a:chExt cx="1004569" cy="1850389"/>
          </a:xfrm>
        </p:grpSpPr>
        <p:sp>
          <p:nvSpPr>
            <p:cNvPr id="24" name="object 24"/>
            <p:cNvSpPr/>
            <p:nvPr/>
          </p:nvSpPr>
          <p:spPr>
            <a:xfrm>
              <a:off x="4165091" y="3390900"/>
              <a:ext cx="579755" cy="76200"/>
            </a:xfrm>
            <a:custGeom>
              <a:avLst/>
              <a:gdLst/>
              <a:ahLst/>
              <a:cxnLst/>
              <a:rect l="l" t="t" r="r" b="b"/>
              <a:pathLst>
                <a:path w="579754" h="76200">
                  <a:moveTo>
                    <a:pt x="503428" y="0"/>
                  </a:moveTo>
                  <a:lnTo>
                    <a:pt x="503428" y="76200"/>
                  </a:lnTo>
                  <a:lnTo>
                    <a:pt x="566928" y="44450"/>
                  </a:lnTo>
                  <a:lnTo>
                    <a:pt x="516128" y="44450"/>
                  </a:lnTo>
                  <a:lnTo>
                    <a:pt x="516128" y="31750"/>
                  </a:lnTo>
                  <a:lnTo>
                    <a:pt x="566928" y="31750"/>
                  </a:lnTo>
                  <a:lnTo>
                    <a:pt x="503428" y="0"/>
                  </a:lnTo>
                  <a:close/>
                </a:path>
                <a:path w="579754" h="76200">
                  <a:moveTo>
                    <a:pt x="503428" y="31750"/>
                  </a:moveTo>
                  <a:lnTo>
                    <a:pt x="0" y="31750"/>
                  </a:lnTo>
                  <a:lnTo>
                    <a:pt x="0" y="44450"/>
                  </a:lnTo>
                  <a:lnTo>
                    <a:pt x="503428" y="44450"/>
                  </a:lnTo>
                  <a:lnTo>
                    <a:pt x="503428" y="31750"/>
                  </a:lnTo>
                  <a:close/>
                </a:path>
                <a:path w="579754" h="76200">
                  <a:moveTo>
                    <a:pt x="566928" y="31750"/>
                  </a:moveTo>
                  <a:lnTo>
                    <a:pt x="516128" y="31750"/>
                  </a:lnTo>
                  <a:lnTo>
                    <a:pt x="516128" y="44450"/>
                  </a:lnTo>
                  <a:lnTo>
                    <a:pt x="566928" y="44450"/>
                  </a:lnTo>
                  <a:lnTo>
                    <a:pt x="579628" y="38100"/>
                  </a:lnTo>
                  <a:lnTo>
                    <a:pt x="566928" y="31750"/>
                  </a:lnTo>
                  <a:close/>
                </a:path>
              </a:pathLst>
            </a:custGeom>
            <a:solidFill>
              <a:srgbClr val="4E91EF"/>
            </a:solidFill>
          </p:spPr>
          <p:txBody>
            <a:bodyPr wrap="square" lIns="0" tIns="0" rIns="0" bIns="0" rtlCol="0"/>
            <a:lstStyle/>
            <a:p>
              <a:endParaRPr/>
            </a:p>
          </p:txBody>
        </p:sp>
        <p:sp>
          <p:nvSpPr>
            <p:cNvPr id="25" name="object 25"/>
            <p:cNvSpPr/>
            <p:nvPr/>
          </p:nvSpPr>
          <p:spPr>
            <a:xfrm>
              <a:off x="5093207" y="2503932"/>
              <a:ext cx="76200" cy="546100"/>
            </a:xfrm>
            <a:custGeom>
              <a:avLst/>
              <a:gdLst/>
              <a:ahLst/>
              <a:cxnLst/>
              <a:rect l="l" t="t" r="r" b="b"/>
              <a:pathLst>
                <a:path w="76200" h="546100">
                  <a:moveTo>
                    <a:pt x="44450" y="63500"/>
                  </a:moveTo>
                  <a:lnTo>
                    <a:pt x="31750" y="63500"/>
                  </a:lnTo>
                  <a:lnTo>
                    <a:pt x="31750" y="545845"/>
                  </a:lnTo>
                  <a:lnTo>
                    <a:pt x="44450" y="545845"/>
                  </a:lnTo>
                  <a:lnTo>
                    <a:pt x="44450" y="63500"/>
                  </a:lnTo>
                  <a:close/>
                </a:path>
                <a:path w="76200" h="546100">
                  <a:moveTo>
                    <a:pt x="38100" y="0"/>
                  </a:moveTo>
                  <a:lnTo>
                    <a:pt x="0" y="76200"/>
                  </a:lnTo>
                  <a:lnTo>
                    <a:pt x="31750" y="76200"/>
                  </a:lnTo>
                  <a:lnTo>
                    <a:pt x="31750" y="63500"/>
                  </a:lnTo>
                  <a:lnTo>
                    <a:pt x="69850" y="63500"/>
                  </a:lnTo>
                  <a:lnTo>
                    <a:pt x="38100" y="0"/>
                  </a:lnTo>
                  <a:close/>
                </a:path>
                <a:path w="76200" h="546100">
                  <a:moveTo>
                    <a:pt x="69850" y="63500"/>
                  </a:moveTo>
                  <a:lnTo>
                    <a:pt x="44450" y="63500"/>
                  </a:lnTo>
                  <a:lnTo>
                    <a:pt x="44450" y="76200"/>
                  </a:lnTo>
                  <a:lnTo>
                    <a:pt x="76200" y="76200"/>
                  </a:lnTo>
                  <a:lnTo>
                    <a:pt x="69850" y="63500"/>
                  </a:lnTo>
                  <a:close/>
                </a:path>
              </a:pathLst>
            </a:custGeom>
            <a:solidFill>
              <a:srgbClr val="FF9413"/>
            </a:solidFill>
          </p:spPr>
          <p:txBody>
            <a:bodyPr wrap="square" lIns="0" tIns="0" rIns="0" bIns="0" rtlCol="0"/>
            <a:lstStyle/>
            <a:p>
              <a:endParaRPr/>
            </a:p>
          </p:txBody>
        </p:sp>
        <p:sp>
          <p:nvSpPr>
            <p:cNvPr id="26" name="object 26"/>
            <p:cNvSpPr/>
            <p:nvPr/>
          </p:nvSpPr>
          <p:spPr>
            <a:xfrm>
              <a:off x="5093207" y="3808476"/>
              <a:ext cx="76200" cy="546100"/>
            </a:xfrm>
            <a:custGeom>
              <a:avLst/>
              <a:gdLst/>
              <a:ahLst/>
              <a:cxnLst/>
              <a:rect l="l" t="t" r="r" b="b"/>
              <a:pathLst>
                <a:path w="76200" h="546100">
                  <a:moveTo>
                    <a:pt x="44450" y="63500"/>
                  </a:moveTo>
                  <a:lnTo>
                    <a:pt x="31750" y="63500"/>
                  </a:lnTo>
                  <a:lnTo>
                    <a:pt x="31750" y="545846"/>
                  </a:lnTo>
                  <a:lnTo>
                    <a:pt x="44450" y="545846"/>
                  </a:lnTo>
                  <a:lnTo>
                    <a:pt x="44450" y="63500"/>
                  </a:lnTo>
                  <a:close/>
                </a:path>
                <a:path w="76200" h="546100">
                  <a:moveTo>
                    <a:pt x="38100" y="0"/>
                  </a:moveTo>
                  <a:lnTo>
                    <a:pt x="0" y="76200"/>
                  </a:lnTo>
                  <a:lnTo>
                    <a:pt x="31750" y="76200"/>
                  </a:lnTo>
                  <a:lnTo>
                    <a:pt x="31750" y="63500"/>
                  </a:lnTo>
                  <a:lnTo>
                    <a:pt x="69850" y="63500"/>
                  </a:lnTo>
                  <a:lnTo>
                    <a:pt x="38100" y="0"/>
                  </a:lnTo>
                  <a:close/>
                </a:path>
                <a:path w="76200" h="546100">
                  <a:moveTo>
                    <a:pt x="69850" y="63500"/>
                  </a:moveTo>
                  <a:lnTo>
                    <a:pt x="44450" y="63500"/>
                  </a:lnTo>
                  <a:lnTo>
                    <a:pt x="44450" y="76200"/>
                  </a:lnTo>
                  <a:lnTo>
                    <a:pt x="76200" y="76200"/>
                  </a:lnTo>
                  <a:lnTo>
                    <a:pt x="69850" y="63500"/>
                  </a:lnTo>
                  <a:close/>
                </a:path>
              </a:pathLst>
            </a:custGeom>
            <a:solidFill>
              <a:srgbClr val="ED7660"/>
            </a:solidFill>
          </p:spPr>
          <p:txBody>
            <a:bodyPr wrap="square" lIns="0" tIns="0" rIns="0" bIns="0" rtlCol="0"/>
            <a:lstStyle/>
            <a:p>
              <a:endParaRPr/>
            </a:p>
          </p:txBody>
        </p:sp>
      </p:grpSp>
      <p:sp>
        <p:nvSpPr>
          <p:cNvPr id="27" name="object 27"/>
          <p:cNvSpPr txBox="1"/>
          <p:nvPr/>
        </p:nvSpPr>
        <p:spPr>
          <a:xfrm>
            <a:off x="6097523" y="4354067"/>
            <a:ext cx="772795" cy="619125"/>
          </a:xfrm>
          <a:prstGeom prst="rect">
            <a:avLst/>
          </a:prstGeom>
          <a:solidFill>
            <a:srgbClr val="ED7660"/>
          </a:solidFill>
          <a:ln w="12700">
            <a:solidFill>
              <a:srgbClr val="AE5445"/>
            </a:solidFill>
          </a:ln>
        </p:spPr>
        <p:txBody>
          <a:bodyPr vert="horz" wrap="square" lIns="0" tIns="59055" rIns="0" bIns="0" rtlCol="0">
            <a:spAutoFit/>
          </a:bodyPr>
          <a:lstStyle/>
          <a:p>
            <a:pPr>
              <a:lnSpc>
                <a:spcPct val="100000"/>
              </a:lnSpc>
              <a:spcBef>
                <a:spcPts val="465"/>
              </a:spcBef>
            </a:pPr>
            <a:endParaRPr sz="1100">
              <a:latin typeface="Times New Roman"/>
              <a:cs typeface="Times New Roman"/>
            </a:endParaRPr>
          </a:p>
          <a:p>
            <a:pPr marL="1270" algn="ctr">
              <a:lnSpc>
                <a:spcPct val="100000"/>
              </a:lnSpc>
            </a:pPr>
            <a:r>
              <a:rPr sz="1100" spc="80" dirty="0">
                <a:latin typeface="Calibri"/>
                <a:cs typeface="Calibri"/>
              </a:rPr>
              <a:t>X3</a:t>
            </a:r>
            <a:endParaRPr sz="1100">
              <a:latin typeface="Calibri"/>
              <a:cs typeface="Calibri"/>
            </a:endParaRPr>
          </a:p>
        </p:txBody>
      </p:sp>
      <p:grpSp>
        <p:nvGrpSpPr>
          <p:cNvPr id="28" name="object 28"/>
          <p:cNvGrpSpPr/>
          <p:nvPr/>
        </p:nvGrpSpPr>
        <p:grpSpPr>
          <a:xfrm>
            <a:off x="6091173" y="3043173"/>
            <a:ext cx="785495" cy="772160"/>
            <a:chOff x="6091173" y="3043173"/>
            <a:chExt cx="785495" cy="772160"/>
          </a:xfrm>
        </p:grpSpPr>
        <p:sp>
          <p:nvSpPr>
            <p:cNvPr id="29" name="object 29"/>
            <p:cNvSpPr/>
            <p:nvPr/>
          </p:nvSpPr>
          <p:spPr>
            <a:xfrm>
              <a:off x="6097523" y="3049523"/>
              <a:ext cx="772795" cy="759460"/>
            </a:xfrm>
            <a:custGeom>
              <a:avLst/>
              <a:gdLst/>
              <a:ahLst/>
              <a:cxnLst/>
              <a:rect l="l" t="t" r="r" b="b"/>
              <a:pathLst>
                <a:path w="772795" h="759460">
                  <a:moveTo>
                    <a:pt x="386334" y="0"/>
                  </a:moveTo>
                  <a:lnTo>
                    <a:pt x="337874" y="2957"/>
                  </a:lnTo>
                  <a:lnTo>
                    <a:pt x="291210" y="11591"/>
                  </a:lnTo>
                  <a:lnTo>
                    <a:pt x="246704" y="25546"/>
                  </a:lnTo>
                  <a:lnTo>
                    <a:pt x="204719" y="44467"/>
                  </a:lnTo>
                  <a:lnTo>
                    <a:pt x="165615" y="67997"/>
                  </a:lnTo>
                  <a:lnTo>
                    <a:pt x="129756" y="95781"/>
                  </a:lnTo>
                  <a:lnTo>
                    <a:pt x="97504" y="127462"/>
                  </a:lnTo>
                  <a:lnTo>
                    <a:pt x="69219" y="162685"/>
                  </a:lnTo>
                  <a:lnTo>
                    <a:pt x="45266" y="201095"/>
                  </a:lnTo>
                  <a:lnTo>
                    <a:pt x="26005" y="242334"/>
                  </a:lnTo>
                  <a:lnTo>
                    <a:pt x="11799" y="286048"/>
                  </a:lnTo>
                  <a:lnTo>
                    <a:pt x="3010" y="331881"/>
                  </a:lnTo>
                  <a:lnTo>
                    <a:pt x="0" y="379475"/>
                  </a:lnTo>
                  <a:lnTo>
                    <a:pt x="3010" y="427070"/>
                  </a:lnTo>
                  <a:lnTo>
                    <a:pt x="11799" y="472903"/>
                  </a:lnTo>
                  <a:lnTo>
                    <a:pt x="26005" y="516617"/>
                  </a:lnTo>
                  <a:lnTo>
                    <a:pt x="45266" y="557856"/>
                  </a:lnTo>
                  <a:lnTo>
                    <a:pt x="69219" y="596266"/>
                  </a:lnTo>
                  <a:lnTo>
                    <a:pt x="97504" y="631489"/>
                  </a:lnTo>
                  <a:lnTo>
                    <a:pt x="129756" y="663170"/>
                  </a:lnTo>
                  <a:lnTo>
                    <a:pt x="165615" y="690954"/>
                  </a:lnTo>
                  <a:lnTo>
                    <a:pt x="204719" y="714484"/>
                  </a:lnTo>
                  <a:lnTo>
                    <a:pt x="246704" y="733405"/>
                  </a:lnTo>
                  <a:lnTo>
                    <a:pt x="291210" y="747360"/>
                  </a:lnTo>
                  <a:lnTo>
                    <a:pt x="337874" y="755994"/>
                  </a:lnTo>
                  <a:lnTo>
                    <a:pt x="386334" y="758951"/>
                  </a:lnTo>
                  <a:lnTo>
                    <a:pt x="434793" y="755994"/>
                  </a:lnTo>
                  <a:lnTo>
                    <a:pt x="481457" y="747360"/>
                  </a:lnTo>
                  <a:lnTo>
                    <a:pt x="525963" y="733405"/>
                  </a:lnTo>
                  <a:lnTo>
                    <a:pt x="567948" y="714484"/>
                  </a:lnTo>
                  <a:lnTo>
                    <a:pt x="607052" y="690954"/>
                  </a:lnTo>
                  <a:lnTo>
                    <a:pt x="642911" y="663170"/>
                  </a:lnTo>
                  <a:lnTo>
                    <a:pt x="675163" y="631489"/>
                  </a:lnTo>
                  <a:lnTo>
                    <a:pt x="703448" y="596266"/>
                  </a:lnTo>
                  <a:lnTo>
                    <a:pt x="727401" y="557856"/>
                  </a:lnTo>
                  <a:lnTo>
                    <a:pt x="746662" y="516617"/>
                  </a:lnTo>
                  <a:lnTo>
                    <a:pt x="760868" y="472903"/>
                  </a:lnTo>
                  <a:lnTo>
                    <a:pt x="769657" y="427070"/>
                  </a:lnTo>
                  <a:lnTo>
                    <a:pt x="772668" y="379475"/>
                  </a:lnTo>
                  <a:lnTo>
                    <a:pt x="769657" y="331881"/>
                  </a:lnTo>
                  <a:lnTo>
                    <a:pt x="760868" y="286048"/>
                  </a:lnTo>
                  <a:lnTo>
                    <a:pt x="746662" y="242334"/>
                  </a:lnTo>
                  <a:lnTo>
                    <a:pt x="727401" y="201095"/>
                  </a:lnTo>
                  <a:lnTo>
                    <a:pt x="703448" y="162685"/>
                  </a:lnTo>
                  <a:lnTo>
                    <a:pt x="675163" y="127462"/>
                  </a:lnTo>
                  <a:lnTo>
                    <a:pt x="642911" y="95781"/>
                  </a:lnTo>
                  <a:lnTo>
                    <a:pt x="607052" y="67997"/>
                  </a:lnTo>
                  <a:lnTo>
                    <a:pt x="567948" y="44467"/>
                  </a:lnTo>
                  <a:lnTo>
                    <a:pt x="525963" y="25546"/>
                  </a:lnTo>
                  <a:lnTo>
                    <a:pt x="481457" y="11591"/>
                  </a:lnTo>
                  <a:lnTo>
                    <a:pt x="434793" y="2957"/>
                  </a:lnTo>
                  <a:lnTo>
                    <a:pt x="386334" y="0"/>
                  </a:lnTo>
                  <a:close/>
                </a:path>
              </a:pathLst>
            </a:custGeom>
            <a:solidFill>
              <a:srgbClr val="4E91EF"/>
            </a:solidFill>
          </p:spPr>
          <p:txBody>
            <a:bodyPr wrap="square" lIns="0" tIns="0" rIns="0" bIns="0" rtlCol="0"/>
            <a:lstStyle/>
            <a:p>
              <a:endParaRPr/>
            </a:p>
          </p:txBody>
        </p:sp>
        <p:sp>
          <p:nvSpPr>
            <p:cNvPr id="30" name="object 30"/>
            <p:cNvSpPr/>
            <p:nvPr/>
          </p:nvSpPr>
          <p:spPr>
            <a:xfrm>
              <a:off x="6097523" y="3049523"/>
              <a:ext cx="772795" cy="759460"/>
            </a:xfrm>
            <a:custGeom>
              <a:avLst/>
              <a:gdLst/>
              <a:ahLst/>
              <a:cxnLst/>
              <a:rect l="l" t="t" r="r" b="b"/>
              <a:pathLst>
                <a:path w="772795" h="759460">
                  <a:moveTo>
                    <a:pt x="0" y="379475"/>
                  </a:moveTo>
                  <a:lnTo>
                    <a:pt x="3010" y="331881"/>
                  </a:lnTo>
                  <a:lnTo>
                    <a:pt x="11799" y="286048"/>
                  </a:lnTo>
                  <a:lnTo>
                    <a:pt x="26005" y="242334"/>
                  </a:lnTo>
                  <a:lnTo>
                    <a:pt x="45266" y="201095"/>
                  </a:lnTo>
                  <a:lnTo>
                    <a:pt x="69219" y="162685"/>
                  </a:lnTo>
                  <a:lnTo>
                    <a:pt x="97504" y="127462"/>
                  </a:lnTo>
                  <a:lnTo>
                    <a:pt x="129756" y="95781"/>
                  </a:lnTo>
                  <a:lnTo>
                    <a:pt x="165615" y="67997"/>
                  </a:lnTo>
                  <a:lnTo>
                    <a:pt x="204719" y="44467"/>
                  </a:lnTo>
                  <a:lnTo>
                    <a:pt x="246704" y="25546"/>
                  </a:lnTo>
                  <a:lnTo>
                    <a:pt x="291210" y="11591"/>
                  </a:lnTo>
                  <a:lnTo>
                    <a:pt x="337874" y="2957"/>
                  </a:lnTo>
                  <a:lnTo>
                    <a:pt x="386334" y="0"/>
                  </a:lnTo>
                  <a:lnTo>
                    <a:pt x="434793" y="2957"/>
                  </a:lnTo>
                  <a:lnTo>
                    <a:pt x="481457" y="11591"/>
                  </a:lnTo>
                  <a:lnTo>
                    <a:pt x="525963" y="25546"/>
                  </a:lnTo>
                  <a:lnTo>
                    <a:pt x="567948" y="44467"/>
                  </a:lnTo>
                  <a:lnTo>
                    <a:pt x="607052" y="67997"/>
                  </a:lnTo>
                  <a:lnTo>
                    <a:pt x="642911" y="95781"/>
                  </a:lnTo>
                  <a:lnTo>
                    <a:pt x="675163" y="127462"/>
                  </a:lnTo>
                  <a:lnTo>
                    <a:pt x="703448" y="162685"/>
                  </a:lnTo>
                  <a:lnTo>
                    <a:pt x="727401" y="201095"/>
                  </a:lnTo>
                  <a:lnTo>
                    <a:pt x="746662" y="242334"/>
                  </a:lnTo>
                  <a:lnTo>
                    <a:pt x="760868" y="286048"/>
                  </a:lnTo>
                  <a:lnTo>
                    <a:pt x="769657" y="331881"/>
                  </a:lnTo>
                  <a:lnTo>
                    <a:pt x="772668" y="379475"/>
                  </a:lnTo>
                  <a:lnTo>
                    <a:pt x="769657" y="427070"/>
                  </a:lnTo>
                  <a:lnTo>
                    <a:pt x="760868" y="472903"/>
                  </a:lnTo>
                  <a:lnTo>
                    <a:pt x="746662" y="516617"/>
                  </a:lnTo>
                  <a:lnTo>
                    <a:pt x="727401" y="557856"/>
                  </a:lnTo>
                  <a:lnTo>
                    <a:pt x="703448" y="596266"/>
                  </a:lnTo>
                  <a:lnTo>
                    <a:pt x="675163" y="631489"/>
                  </a:lnTo>
                  <a:lnTo>
                    <a:pt x="642911" y="663170"/>
                  </a:lnTo>
                  <a:lnTo>
                    <a:pt x="607052" y="690954"/>
                  </a:lnTo>
                  <a:lnTo>
                    <a:pt x="567948" y="714484"/>
                  </a:lnTo>
                  <a:lnTo>
                    <a:pt x="525963" y="733405"/>
                  </a:lnTo>
                  <a:lnTo>
                    <a:pt x="481457" y="747360"/>
                  </a:lnTo>
                  <a:lnTo>
                    <a:pt x="434793" y="755994"/>
                  </a:lnTo>
                  <a:lnTo>
                    <a:pt x="386334" y="758951"/>
                  </a:lnTo>
                  <a:lnTo>
                    <a:pt x="337874" y="755994"/>
                  </a:lnTo>
                  <a:lnTo>
                    <a:pt x="291210" y="747360"/>
                  </a:lnTo>
                  <a:lnTo>
                    <a:pt x="246704" y="733405"/>
                  </a:lnTo>
                  <a:lnTo>
                    <a:pt x="204719" y="714484"/>
                  </a:lnTo>
                  <a:lnTo>
                    <a:pt x="165615" y="690954"/>
                  </a:lnTo>
                  <a:lnTo>
                    <a:pt x="129756" y="663170"/>
                  </a:lnTo>
                  <a:lnTo>
                    <a:pt x="97504" y="631489"/>
                  </a:lnTo>
                  <a:lnTo>
                    <a:pt x="69219" y="596266"/>
                  </a:lnTo>
                  <a:lnTo>
                    <a:pt x="45266" y="557856"/>
                  </a:lnTo>
                  <a:lnTo>
                    <a:pt x="26005" y="516617"/>
                  </a:lnTo>
                  <a:lnTo>
                    <a:pt x="11799" y="472903"/>
                  </a:lnTo>
                  <a:lnTo>
                    <a:pt x="3010" y="427070"/>
                  </a:lnTo>
                  <a:lnTo>
                    <a:pt x="0" y="379475"/>
                  </a:lnTo>
                  <a:close/>
                </a:path>
              </a:pathLst>
            </a:custGeom>
            <a:ln w="12700">
              <a:solidFill>
                <a:srgbClr val="3769AF"/>
              </a:solidFill>
            </a:ln>
          </p:spPr>
          <p:txBody>
            <a:bodyPr wrap="square" lIns="0" tIns="0" rIns="0" bIns="0" rtlCol="0"/>
            <a:lstStyle/>
            <a:p>
              <a:endParaRPr/>
            </a:p>
          </p:txBody>
        </p:sp>
      </p:grpSp>
      <p:sp>
        <p:nvSpPr>
          <p:cNvPr id="31" name="object 31"/>
          <p:cNvSpPr txBox="1"/>
          <p:nvPr/>
        </p:nvSpPr>
        <p:spPr>
          <a:xfrm>
            <a:off x="6324091" y="3325495"/>
            <a:ext cx="323215" cy="193675"/>
          </a:xfrm>
          <a:prstGeom prst="rect">
            <a:avLst/>
          </a:prstGeom>
        </p:spPr>
        <p:txBody>
          <a:bodyPr vert="horz" wrap="square" lIns="0" tIns="13335" rIns="0" bIns="0" rtlCol="0">
            <a:spAutoFit/>
          </a:bodyPr>
          <a:lstStyle/>
          <a:p>
            <a:pPr marL="12700">
              <a:lnSpc>
                <a:spcPct val="100000"/>
              </a:lnSpc>
              <a:spcBef>
                <a:spcPts val="105"/>
              </a:spcBef>
            </a:pPr>
            <a:r>
              <a:rPr sz="1100" spc="75" dirty="0">
                <a:latin typeface="Calibri"/>
                <a:cs typeface="Calibri"/>
              </a:rPr>
              <a:t>RNN</a:t>
            </a:r>
            <a:endParaRPr sz="1100">
              <a:latin typeface="Calibri"/>
              <a:cs typeface="Calibri"/>
            </a:endParaRPr>
          </a:p>
        </p:txBody>
      </p:sp>
      <p:sp>
        <p:nvSpPr>
          <p:cNvPr id="32" name="object 32"/>
          <p:cNvSpPr txBox="1"/>
          <p:nvPr/>
        </p:nvSpPr>
        <p:spPr>
          <a:xfrm>
            <a:off x="6097523" y="1885188"/>
            <a:ext cx="772795" cy="619125"/>
          </a:xfrm>
          <a:prstGeom prst="rect">
            <a:avLst/>
          </a:prstGeom>
          <a:solidFill>
            <a:srgbClr val="FF9413"/>
          </a:solidFill>
          <a:ln w="12700">
            <a:solidFill>
              <a:srgbClr val="BB6C0A"/>
            </a:solidFill>
          </a:ln>
        </p:spPr>
        <p:txBody>
          <a:bodyPr vert="horz" wrap="square" lIns="0" tIns="57785" rIns="0" bIns="0" rtlCol="0">
            <a:spAutoFit/>
          </a:bodyPr>
          <a:lstStyle/>
          <a:p>
            <a:pPr>
              <a:lnSpc>
                <a:spcPct val="100000"/>
              </a:lnSpc>
              <a:spcBef>
                <a:spcPts val="455"/>
              </a:spcBef>
            </a:pPr>
            <a:endParaRPr sz="1100">
              <a:latin typeface="Times New Roman"/>
              <a:cs typeface="Times New Roman"/>
            </a:endParaRPr>
          </a:p>
          <a:p>
            <a:pPr marL="1905" algn="ctr">
              <a:lnSpc>
                <a:spcPct val="100000"/>
              </a:lnSpc>
            </a:pPr>
            <a:r>
              <a:rPr sz="1100" spc="65" dirty="0">
                <a:latin typeface="Calibri"/>
                <a:cs typeface="Calibri"/>
              </a:rPr>
              <a:t>Y3</a:t>
            </a:r>
            <a:endParaRPr sz="1100">
              <a:latin typeface="Calibri"/>
              <a:cs typeface="Calibri"/>
            </a:endParaRPr>
          </a:p>
        </p:txBody>
      </p:sp>
      <p:grpSp>
        <p:nvGrpSpPr>
          <p:cNvPr id="33" name="object 33"/>
          <p:cNvGrpSpPr/>
          <p:nvPr/>
        </p:nvGrpSpPr>
        <p:grpSpPr>
          <a:xfrm>
            <a:off x="5518403" y="2503932"/>
            <a:ext cx="1931670" cy="1850389"/>
            <a:chOff x="5518403" y="2503932"/>
            <a:chExt cx="1931670" cy="1850389"/>
          </a:xfrm>
        </p:grpSpPr>
        <p:sp>
          <p:nvSpPr>
            <p:cNvPr id="34" name="object 34"/>
            <p:cNvSpPr/>
            <p:nvPr/>
          </p:nvSpPr>
          <p:spPr>
            <a:xfrm>
              <a:off x="5518403" y="3390900"/>
              <a:ext cx="579755" cy="76200"/>
            </a:xfrm>
            <a:custGeom>
              <a:avLst/>
              <a:gdLst/>
              <a:ahLst/>
              <a:cxnLst/>
              <a:rect l="l" t="t" r="r" b="b"/>
              <a:pathLst>
                <a:path w="579754" h="76200">
                  <a:moveTo>
                    <a:pt x="503428" y="0"/>
                  </a:moveTo>
                  <a:lnTo>
                    <a:pt x="503428" y="76200"/>
                  </a:lnTo>
                  <a:lnTo>
                    <a:pt x="566928" y="44450"/>
                  </a:lnTo>
                  <a:lnTo>
                    <a:pt x="516128" y="44450"/>
                  </a:lnTo>
                  <a:lnTo>
                    <a:pt x="516128" y="31750"/>
                  </a:lnTo>
                  <a:lnTo>
                    <a:pt x="566928" y="31750"/>
                  </a:lnTo>
                  <a:lnTo>
                    <a:pt x="503428" y="0"/>
                  </a:lnTo>
                  <a:close/>
                </a:path>
                <a:path w="579754" h="76200">
                  <a:moveTo>
                    <a:pt x="503428" y="31750"/>
                  </a:moveTo>
                  <a:lnTo>
                    <a:pt x="0" y="31750"/>
                  </a:lnTo>
                  <a:lnTo>
                    <a:pt x="0" y="44450"/>
                  </a:lnTo>
                  <a:lnTo>
                    <a:pt x="503428" y="44450"/>
                  </a:lnTo>
                  <a:lnTo>
                    <a:pt x="503428" y="31750"/>
                  </a:lnTo>
                  <a:close/>
                </a:path>
                <a:path w="579754" h="76200">
                  <a:moveTo>
                    <a:pt x="566928" y="31750"/>
                  </a:moveTo>
                  <a:lnTo>
                    <a:pt x="516128" y="31750"/>
                  </a:lnTo>
                  <a:lnTo>
                    <a:pt x="516128" y="44450"/>
                  </a:lnTo>
                  <a:lnTo>
                    <a:pt x="566928" y="44450"/>
                  </a:lnTo>
                  <a:lnTo>
                    <a:pt x="579628" y="38100"/>
                  </a:lnTo>
                  <a:lnTo>
                    <a:pt x="566928" y="31750"/>
                  </a:lnTo>
                  <a:close/>
                </a:path>
              </a:pathLst>
            </a:custGeom>
            <a:solidFill>
              <a:srgbClr val="4E91EF"/>
            </a:solidFill>
          </p:spPr>
          <p:txBody>
            <a:bodyPr wrap="square" lIns="0" tIns="0" rIns="0" bIns="0" rtlCol="0"/>
            <a:lstStyle/>
            <a:p>
              <a:endParaRPr/>
            </a:p>
          </p:txBody>
        </p:sp>
        <p:sp>
          <p:nvSpPr>
            <p:cNvPr id="35" name="object 35"/>
            <p:cNvSpPr/>
            <p:nvPr/>
          </p:nvSpPr>
          <p:spPr>
            <a:xfrm>
              <a:off x="6446519" y="2503932"/>
              <a:ext cx="76200" cy="546100"/>
            </a:xfrm>
            <a:custGeom>
              <a:avLst/>
              <a:gdLst/>
              <a:ahLst/>
              <a:cxnLst/>
              <a:rect l="l" t="t" r="r" b="b"/>
              <a:pathLst>
                <a:path w="76200" h="546100">
                  <a:moveTo>
                    <a:pt x="44450" y="63500"/>
                  </a:moveTo>
                  <a:lnTo>
                    <a:pt x="31750" y="63500"/>
                  </a:lnTo>
                  <a:lnTo>
                    <a:pt x="31750" y="545845"/>
                  </a:lnTo>
                  <a:lnTo>
                    <a:pt x="44450" y="545845"/>
                  </a:lnTo>
                  <a:lnTo>
                    <a:pt x="44450" y="63500"/>
                  </a:lnTo>
                  <a:close/>
                </a:path>
                <a:path w="76200" h="546100">
                  <a:moveTo>
                    <a:pt x="38100" y="0"/>
                  </a:moveTo>
                  <a:lnTo>
                    <a:pt x="0" y="76200"/>
                  </a:lnTo>
                  <a:lnTo>
                    <a:pt x="31750" y="76200"/>
                  </a:lnTo>
                  <a:lnTo>
                    <a:pt x="31750" y="63500"/>
                  </a:lnTo>
                  <a:lnTo>
                    <a:pt x="69850" y="63500"/>
                  </a:lnTo>
                  <a:lnTo>
                    <a:pt x="38100" y="0"/>
                  </a:lnTo>
                  <a:close/>
                </a:path>
                <a:path w="76200" h="546100">
                  <a:moveTo>
                    <a:pt x="69850" y="63500"/>
                  </a:moveTo>
                  <a:lnTo>
                    <a:pt x="44450" y="63500"/>
                  </a:lnTo>
                  <a:lnTo>
                    <a:pt x="44450" y="76200"/>
                  </a:lnTo>
                  <a:lnTo>
                    <a:pt x="76200" y="76200"/>
                  </a:lnTo>
                  <a:lnTo>
                    <a:pt x="69850" y="63500"/>
                  </a:lnTo>
                  <a:close/>
                </a:path>
              </a:pathLst>
            </a:custGeom>
            <a:solidFill>
              <a:srgbClr val="FF9413"/>
            </a:solidFill>
          </p:spPr>
          <p:txBody>
            <a:bodyPr wrap="square" lIns="0" tIns="0" rIns="0" bIns="0" rtlCol="0"/>
            <a:lstStyle/>
            <a:p>
              <a:endParaRPr/>
            </a:p>
          </p:txBody>
        </p:sp>
        <p:sp>
          <p:nvSpPr>
            <p:cNvPr id="36" name="object 36"/>
            <p:cNvSpPr/>
            <p:nvPr/>
          </p:nvSpPr>
          <p:spPr>
            <a:xfrm>
              <a:off x="6446519" y="3808476"/>
              <a:ext cx="76200" cy="546100"/>
            </a:xfrm>
            <a:custGeom>
              <a:avLst/>
              <a:gdLst/>
              <a:ahLst/>
              <a:cxnLst/>
              <a:rect l="l" t="t" r="r" b="b"/>
              <a:pathLst>
                <a:path w="76200" h="546100">
                  <a:moveTo>
                    <a:pt x="44450" y="63500"/>
                  </a:moveTo>
                  <a:lnTo>
                    <a:pt x="31750" y="63500"/>
                  </a:lnTo>
                  <a:lnTo>
                    <a:pt x="31750" y="545846"/>
                  </a:lnTo>
                  <a:lnTo>
                    <a:pt x="44450" y="545846"/>
                  </a:lnTo>
                  <a:lnTo>
                    <a:pt x="44450" y="63500"/>
                  </a:lnTo>
                  <a:close/>
                </a:path>
                <a:path w="76200" h="546100">
                  <a:moveTo>
                    <a:pt x="38100" y="0"/>
                  </a:moveTo>
                  <a:lnTo>
                    <a:pt x="0" y="76200"/>
                  </a:lnTo>
                  <a:lnTo>
                    <a:pt x="31750" y="76200"/>
                  </a:lnTo>
                  <a:lnTo>
                    <a:pt x="31750" y="63500"/>
                  </a:lnTo>
                  <a:lnTo>
                    <a:pt x="69850" y="63500"/>
                  </a:lnTo>
                  <a:lnTo>
                    <a:pt x="38100" y="0"/>
                  </a:lnTo>
                  <a:close/>
                </a:path>
                <a:path w="76200" h="546100">
                  <a:moveTo>
                    <a:pt x="69850" y="63500"/>
                  </a:moveTo>
                  <a:lnTo>
                    <a:pt x="44450" y="63500"/>
                  </a:lnTo>
                  <a:lnTo>
                    <a:pt x="44450" y="76200"/>
                  </a:lnTo>
                  <a:lnTo>
                    <a:pt x="76200" y="76200"/>
                  </a:lnTo>
                  <a:lnTo>
                    <a:pt x="69850" y="63500"/>
                  </a:lnTo>
                  <a:close/>
                </a:path>
              </a:pathLst>
            </a:custGeom>
            <a:solidFill>
              <a:srgbClr val="ED7660"/>
            </a:solidFill>
          </p:spPr>
          <p:txBody>
            <a:bodyPr wrap="square" lIns="0" tIns="0" rIns="0" bIns="0" rtlCol="0"/>
            <a:lstStyle/>
            <a:p>
              <a:endParaRPr/>
            </a:p>
          </p:txBody>
        </p:sp>
        <p:sp>
          <p:nvSpPr>
            <p:cNvPr id="37" name="object 37"/>
            <p:cNvSpPr/>
            <p:nvPr/>
          </p:nvSpPr>
          <p:spPr>
            <a:xfrm>
              <a:off x="6870191" y="3395472"/>
              <a:ext cx="579755" cy="76200"/>
            </a:xfrm>
            <a:custGeom>
              <a:avLst/>
              <a:gdLst/>
              <a:ahLst/>
              <a:cxnLst/>
              <a:rect l="l" t="t" r="r" b="b"/>
              <a:pathLst>
                <a:path w="579754" h="76200">
                  <a:moveTo>
                    <a:pt x="503427" y="0"/>
                  </a:moveTo>
                  <a:lnTo>
                    <a:pt x="503427" y="76200"/>
                  </a:lnTo>
                  <a:lnTo>
                    <a:pt x="566927" y="44450"/>
                  </a:lnTo>
                  <a:lnTo>
                    <a:pt x="516127" y="44450"/>
                  </a:lnTo>
                  <a:lnTo>
                    <a:pt x="516127" y="31750"/>
                  </a:lnTo>
                  <a:lnTo>
                    <a:pt x="566927" y="31750"/>
                  </a:lnTo>
                  <a:lnTo>
                    <a:pt x="503427" y="0"/>
                  </a:lnTo>
                  <a:close/>
                </a:path>
                <a:path w="579754" h="76200">
                  <a:moveTo>
                    <a:pt x="503427" y="31750"/>
                  </a:moveTo>
                  <a:lnTo>
                    <a:pt x="0" y="31750"/>
                  </a:lnTo>
                  <a:lnTo>
                    <a:pt x="0" y="44450"/>
                  </a:lnTo>
                  <a:lnTo>
                    <a:pt x="503427" y="44450"/>
                  </a:lnTo>
                  <a:lnTo>
                    <a:pt x="503427" y="31750"/>
                  </a:lnTo>
                  <a:close/>
                </a:path>
                <a:path w="579754" h="76200">
                  <a:moveTo>
                    <a:pt x="566927" y="31750"/>
                  </a:moveTo>
                  <a:lnTo>
                    <a:pt x="516127" y="31750"/>
                  </a:lnTo>
                  <a:lnTo>
                    <a:pt x="516127" y="44450"/>
                  </a:lnTo>
                  <a:lnTo>
                    <a:pt x="566927" y="44450"/>
                  </a:lnTo>
                  <a:lnTo>
                    <a:pt x="579627" y="38100"/>
                  </a:lnTo>
                  <a:lnTo>
                    <a:pt x="566927" y="31750"/>
                  </a:lnTo>
                  <a:close/>
                </a:path>
              </a:pathLst>
            </a:custGeom>
            <a:solidFill>
              <a:srgbClr val="4E91EF"/>
            </a:solidFill>
          </p:spPr>
          <p:txBody>
            <a:bodyPr wrap="square" lIns="0" tIns="0" rIns="0" bIns="0" rtlCol="0"/>
            <a:lstStyle/>
            <a:p>
              <a:endParaRPr/>
            </a:p>
          </p:txBody>
        </p:sp>
      </p:grpSp>
      <p:sp>
        <p:nvSpPr>
          <p:cNvPr id="38" name="object 38"/>
          <p:cNvSpPr txBox="1"/>
          <p:nvPr/>
        </p:nvSpPr>
        <p:spPr>
          <a:xfrm>
            <a:off x="9378695" y="4354067"/>
            <a:ext cx="772795" cy="619125"/>
          </a:xfrm>
          <a:prstGeom prst="rect">
            <a:avLst/>
          </a:prstGeom>
          <a:solidFill>
            <a:srgbClr val="ED7660"/>
          </a:solidFill>
          <a:ln w="12700">
            <a:solidFill>
              <a:srgbClr val="AE5445"/>
            </a:solidFill>
          </a:ln>
        </p:spPr>
        <p:txBody>
          <a:bodyPr vert="horz" wrap="square" lIns="0" tIns="59055" rIns="0" bIns="0" rtlCol="0">
            <a:spAutoFit/>
          </a:bodyPr>
          <a:lstStyle/>
          <a:p>
            <a:pPr>
              <a:lnSpc>
                <a:spcPct val="100000"/>
              </a:lnSpc>
              <a:spcBef>
                <a:spcPts val="465"/>
              </a:spcBef>
            </a:pPr>
            <a:endParaRPr sz="1100">
              <a:latin typeface="Times New Roman"/>
              <a:cs typeface="Times New Roman"/>
            </a:endParaRPr>
          </a:p>
          <a:p>
            <a:pPr marL="2540" algn="ctr">
              <a:lnSpc>
                <a:spcPct val="100000"/>
              </a:lnSpc>
            </a:pPr>
            <a:r>
              <a:rPr sz="1100" spc="114" dirty="0">
                <a:latin typeface="Calibri"/>
                <a:cs typeface="Calibri"/>
              </a:rPr>
              <a:t>XN</a:t>
            </a:r>
            <a:endParaRPr sz="1100">
              <a:latin typeface="Calibri"/>
              <a:cs typeface="Calibri"/>
            </a:endParaRPr>
          </a:p>
        </p:txBody>
      </p:sp>
      <p:grpSp>
        <p:nvGrpSpPr>
          <p:cNvPr id="39" name="object 39"/>
          <p:cNvGrpSpPr/>
          <p:nvPr/>
        </p:nvGrpSpPr>
        <p:grpSpPr>
          <a:xfrm>
            <a:off x="9372345" y="3043173"/>
            <a:ext cx="785495" cy="772160"/>
            <a:chOff x="9372345" y="3043173"/>
            <a:chExt cx="785495" cy="772160"/>
          </a:xfrm>
        </p:grpSpPr>
        <p:sp>
          <p:nvSpPr>
            <p:cNvPr id="40" name="object 40"/>
            <p:cNvSpPr/>
            <p:nvPr/>
          </p:nvSpPr>
          <p:spPr>
            <a:xfrm>
              <a:off x="9378695" y="3049523"/>
              <a:ext cx="772795" cy="759460"/>
            </a:xfrm>
            <a:custGeom>
              <a:avLst/>
              <a:gdLst/>
              <a:ahLst/>
              <a:cxnLst/>
              <a:rect l="l" t="t" r="r" b="b"/>
              <a:pathLst>
                <a:path w="772795" h="759460">
                  <a:moveTo>
                    <a:pt x="386333" y="0"/>
                  </a:moveTo>
                  <a:lnTo>
                    <a:pt x="337874" y="2957"/>
                  </a:lnTo>
                  <a:lnTo>
                    <a:pt x="291210" y="11591"/>
                  </a:lnTo>
                  <a:lnTo>
                    <a:pt x="246704" y="25546"/>
                  </a:lnTo>
                  <a:lnTo>
                    <a:pt x="204719" y="44467"/>
                  </a:lnTo>
                  <a:lnTo>
                    <a:pt x="165615" y="67997"/>
                  </a:lnTo>
                  <a:lnTo>
                    <a:pt x="129756" y="95781"/>
                  </a:lnTo>
                  <a:lnTo>
                    <a:pt x="97504" y="127462"/>
                  </a:lnTo>
                  <a:lnTo>
                    <a:pt x="69219" y="162685"/>
                  </a:lnTo>
                  <a:lnTo>
                    <a:pt x="45266" y="201095"/>
                  </a:lnTo>
                  <a:lnTo>
                    <a:pt x="26005" y="242334"/>
                  </a:lnTo>
                  <a:lnTo>
                    <a:pt x="11799" y="286048"/>
                  </a:lnTo>
                  <a:lnTo>
                    <a:pt x="3010" y="331881"/>
                  </a:lnTo>
                  <a:lnTo>
                    <a:pt x="0" y="379475"/>
                  </a:lnTo>
                  <a:lnTo>
                    <a:pt x="3010" y="427070"/>
                  </a:lnTo>
                  <a:lnTo>
                    <a:pt x="11799" y="472903"/>
                  </a:lnTo>
                  <a:lnTo>
                    <a:pt x="26005" y="516617"/>
                  </a:lnTo>
                  <a:lnTo>
                    <a:pt x="45266" y="557856"/>
                  </a:lnTo>
                  <a:lnTo>
                    <a:pt x="69219" y="596266"/>
                  </a:lnTo>
                  <a:lnTo>
                    <a:pt x="97504" y="631489"/>
                  </a:lnTo>
                  <a:lnTo>
                    <a:pt x="129756" y="663170"/>
                  </a:lnTo>
                  <a:lnTo>
                    <a:pt x="165615" y="690954"/>
                  </a:lnTo>
                  <a:lnTo>
                    <a:pt x="204719" y="714484"/>
                  </a:lnTo>
                  <a:lnTo>
                    <a:pt x="246704" y="733405"/>
                  </a:lnTo>
                  <a:lnTo>
                    <a:pt x="291210" y="747360"/>
                  </a:lnTo>
                  <a:lnTo>
                    <a:pt x="337874" y="755994"/>
                  </a:lnTo>
                  <a:lnTo>
                    <a:pt x="386333" y="758951"/>
                  </a:lnTo>
                  <a:lnTo>
                    <a:pt x="434793" y="755994"/>
                  </a:lnTo>
                  <a:lnTo>
                    <a:pt x="481457" y="747360"/>
                  </a:lnTo>
                  <a:lnTo>
                    <a:pt x="525963" y="733405"/>
                  </a:lnTo>
                  <a:lnTo>
                    <a:pt x="567948" y="714484"/>
                  </a:lnTo>
                  <a:lnTo>
                    <a:pt x="607052" y="690954"/>
                  </a:lnTo>
                  <a:lnTo>
                    <a:pt x="642911" y="663170"/>
                  </a:lnTo>
                  <a:lnTo>
                    <a:pt x="675163" y="631489"/>
                  </a:lnTo>
                  <a:lnTo>
                    <a:pt x="703448" y="596266"/>
                  </a:lnTo>
                  <a:lnTo>
                    <a:pt x="727401" y="557856"/>
                  </a:lnTo>
                  <a:lnTo>
                    <a:pt x="746662" y="516617"/>
                  </a:lnTo>
                  <a:lnTo>
                    <a:pt x="760868" y="472903"/>
                  </a:lnTo>
                  <a:lnTo>
                    <a:pt x="769657" y="427070"/>
                  </a:lnTo>
                  <a:lnTo>
                    <a:pt x="772668" y="379475"/>
                  </a:lnTo>
                  <a:lnTo>
                    <a:pt x="769657" y="331881"/>
                  </a:lnTo>
                  <a:lnTo>
                    <a:pt x="760868" y="286048"/>
                  </a:lnTo>
                  <a:lnTo>
                    <a:pt x="746662" y="242334"/>
                  </a:lnTo>
                  <a:lnTo>
                    <a:pt x="727401" y="201095"/>
                  </a:lnTo>
                  <a:lnTo>
                    <a:pt x="703448" y="162685"/>
                  </a:lnTo>
                  <a:lnTo>
                    <a:pt x="675163" y="127462"/>
                  </a:lnTo>
                  <a:lnTo>
                    <a:pt x="642911" y="95781"/>
                  </a:lnTo>
                  <a:lnTo>
                    <a:pt x="607052" y="67997"/>
                  </a:lnTo>
                  <a:lnTo>
                    <a:pt x="567948" y="44467"/>
                  </a:lnTo>
                  <a:lnTo>
                    <a:pt x="525963" y="25546"/>
                  </a:lnTo>
                  <a:lnTo>
                    <a:pt x="481457" y="11591"/>
                  </a:lnTo>
                  <a:lnTo>
                    <a:pt x="434793" y="2957"/>
                  </a:lnTo>
                  <a:lnTo>
                    <a:pt x="386333" y="0"/>
                  </a:lnTo>
                  <a:close/>
                </a:path>
              </a:pathLst>
            </a:custGeom>
            <a:solidFill>
              <a:srgbClr val="4E91EF"/>
            </a:solidFill>
          </p:spPr>
          <p:txBody>
            <a:bodyPr wrap="square" lIns="0" tIns="0" rIns="0" bIns="0" rtlCol="0"/>
            <a:lstStyle/>
            <a:p>
              <a:endParaRPr/>
            </a:p>
          </p:txBody>
        </p:sp>
        <p:sp>
          <p:nvSpPr>
            <p:cNvPr id="41" name="object 41"/>
            <p:cNvSpPr/>
            <p:nvPr/>
          </p:nvSpPr>
          <p:spPr>
            <a:xfrm>
              <a:off x="9378695" y="3049523"/>
              <a:ext cx="772795" cy="759460"/>
            </a:xfrm>
            <a:custGeom>
              <a:avLst/>
              <a:gdLst/>
              <a:ahLst/>
              <a:cxnLst/>
              <a:rect l="l" t="t" r="r" b="b"/>
              <a:pathLst>
                <a:path w="772795" h="759460">
                  <a:moveTo>
                    <a:pt x="0" y="379475"/>
                  </a:moveTo>
                  <a:lnTo>
                    <a:pt x="3010" y="331881"/>
                  </a:lnTo>
                  <a:lnTo>
                    <a:pt x="11799" y="286048"/>
                  </a:lnTo>
                  <a:lnTo>
                    <a:pt x="26005" y="242334"/>
                  </a:lnTo>
                  <a:lnTo>
                    <a:pt x="45266" y="201095"/>
                  </a:lnTo>
                  <a:lnTo>
                    <a:pt x="69219" y="162685"/>
                  </a:lnTo>
                  <a:lnTo>
                    <a:pt x="97504" y="127462"/>
                  </a:lnTo>
                  <a:lnTo>
                    <a:pt x="129756" y="95781"/>
                  </a:lnTo>
                  <a:lnTo>
                    <a:pt x="165615" y="67997"/>
                  </a:lnTo>
                  <a:lnTo>
                    <a:pt x="204719" y="44467"/>
                  </a:lnTo>
                  <a:lnTo>
                    <a:pt x="246704" y="25546"/>
                  </a:lnTo>
                  <a:lnTo>
                    <a:pt x="291210" y="11591"/>
                  </a:lnTo>
                  <a:lnTo>
                    <a:pt x="337874" y="2957"/>
                  </a:lnTo>
                  <a:lnTo>
                    <a:pt x="386333" y="0"/>
                  </a:lnTo>
                  <a:lnTo>
                    <a:pt x="434793" y="2957"/>
                  </a:lnTo>
                  <a:lnTo>
                    <a:pt x="481457" y="11591"/>
                  </a:lnTo>
                  <a:lnTo>
                    <a:pt x="525963" y="25546"/>
                  </a:lnTo>
                  <a:lnTo>
                    <a:pt x="567948" y="44467"/>
                  </a:lnTo>
                  <a:lnTo>
                    <a:pt x="607052" y="67997"/>
                  </a:lnTo>
                  <a:lnTo>
                    <a:pt x="642911" y="95781"/>
                  </a:lnTo>
                  <a:lnTo>
                    <a:pt x="675163" y="127462"/>
                  </a:lnTo>
                  <a:lnTo>
                    <a:pt x="703448" y="162685"/>
                  </a:lnTo>
                  <a:lnTo>
                    <a:pt x="727401" y="201095"/>
                  </a:lnTo>
                  <a:lnTo>
                    <a:pt x="746662" y="242334"/>
                  </a:lnTo>
                  <a:lnTo>
                    <a:pt x="760868" y="286048"/>
                  </a:lnTo>
                  <a:lnTo>
                    <a:pt x="769657" y="331881"/>
                  </a:lnTo>
                  <a:lnTo>
                    <a:pt x="772668" y="379475"/>
                  </a:lnTo>
                  <a:lnTo>
                    <a:pt x="769657" y="427070"/>
                  </a:lnTo>
                  <a:lnTo>
                    <a:pt x="760868" y="472903"/>
                  </a:lnTo>
                  <a:lnTo>
                    <a:pt x="746662" y="516617"/>
                  </a:lnTo>
                  <a:lnTo>
                    <a:pt x="727401" y="557856"/>
                  </a:lnTo>
                  <a:lnTo>
                    <a:pt x="703448" y="596266"/>
                  </a:lnTo>
                  <a:lnTo>
                    <a:pt x="675163" y="631489"/>
                  </a:lnTo>
                  <a:lnTo>
                    <a:pt x="642911" y="663170"/>
                  </a:lnTo>
                  <a:lnTo>
                    <a:pt x="607052" y="690954"/>
                  </a:lnTo>
                  <a:lnTo>
                    <a:pt x="567948" y="714484"/>
                  </a:lnTo>
                  <a:lnTo>
                    <a:pt x="525963" y="733405"/>
                  </a:lnTo>
                  <a:lnTo>
                    <a:pt x="481457" y="747360"/>
                  </a:lnTo>
                  <a:lnTo>
                    <a:pt x="434793" y="755994"/>
                  </a:lnTo>
                  <a:lnTo>
                    <a:pt x="386333" y="758951"/>
                  </a:lnTo>
                  <a:lnTo>
                    <a:pt x="337874" y="755994"/>
                  </a:lnTo>
                  <a:lnTo>
                    <a:pt x="291210" y="747360"/>
                  </a:lnTo>
                  <a:lnTo>
                    <a:pt x="246704" y="733405"/>
                  </a:lnTo>
                  <a:lnTo>
                    <a:pt x="204719" y="714484"/>
                  </a:lnTo>
                  <a:lnTo>
                    <a:pt x="165615" y="690954"/>
                  </a:lnTo>
                  <a:lnTo>
                    <a:pt x="129756" y="663170"/>
                  </a:lnTo>
                  <a:lnTo>
                    <a:pt x="97504" y="631489"/>
                  </a:lnTo>
                  <a:lnTo>
                    <a:pt x="69219" y="596266"/>
                  </a:lnTo>
                  <a:lnTo>
                    <a:pt x="45266" y="557856"/>
                  </a:lnTo>
                  <a:lnTo>
                    <a:pt x="26005" y="516617"/>
                  </a:lnTo>
                  <a:lnTo>
                    <a:pt x="11799" y="472903"/>
                  </a:lnTo>
                  <a:lnTo>
                    <a:pt x="3010" y="427070"/>
                  </a:lnTo>
                  <a:lnTo>
                    <a:pt x="0" y="379475"/>
                  </a:lnTo>
                  <a:close/>
                </a:path>
              </a:pathLst>
            </a:custGeom>
            <a:ln w="12700">
              <a:solidFill>
                <a:srgbClr val="3769AF"/>
              </a:solidFill>
            </a:ln>
          </p:spPr>
          <p:txBody>
            <a:bodyPr wrap="square" lIns="0" tIns="0" rIns="0" bIns="0" rtlCol="0"/>
            <a:lstStyle/>
            <a:p>
              <a:endParaRPr/>
            </a:p>
          </p:txBody>
        </p:sp>
      </p:grpSp>
      <p:sp>
        <p:nvSpPr>
          <p:cNvPr id="42" name="object 42"/>
          <p:cNvSpPr txBox="1"/>
          <p:nvPr/>
        </p:nvSpPr>
        <p:spPr>
          <a:xfrm>
            <a:off x="9605264" y="3325495"/>
            <a:ext cx="323215" cy="193675"/>
          </a:xfrm>
          <a:prstGeom prst="rect">
            <a:avLst/>
          </a:prstGeom>
        </p:spPr>
        <p:txBody>
          <a:bodyPr vert="horz" wrap="square" lIns="0" tIns="13335" rIns="0" bIns="0" rtlCol="0">
            <a:spAutoFit/>
          </a:bodyPr>
          <a:lstStyle/>
          <a:p>
            <a:pPr marL="12700">
              <a:lnSpc>
                <a:spcPct val="100000"/>
              </a:lnSpc>
              <a:spcBef>
                <a:spcPts val="105"/>
              </a:spcBef>
            </a:pPr>
            <a:r>
              <a:rPr sz="1100" spc="75" dirty="0">
                <a:latin typeface="Calibri"/>
                <a:cs typeface="Calibri"/>
              </a:rPr>
              <a:t>RNN</a:t>
            </a:r>
            <a:endParaRPr sz="1100">
              <a:latin typeface="Calibri"/>
              <a:cs typeface="Calibri"/>
            </a:endParaRPr>
          </a:p>
        </p:txBody>
      </p:sp>
      <p:sp>
        <p:nvSpPr>
          <p:cNvPr id="43" name="object 43"/>
          <p:cNvSpPr txBox="1"/>
          <p:nvPr/>
        </p:nvSpPr>
        <p:spPr>
          <a:xfrm>
            <a:off x="9378695" y="1885188"/>
            <a:ext cx="772795" cy="619125"/>
          </a:xfrm>
          <a:prstGeom prst="rect">
            <a:avLst/>
          </a:prstGeom>
          <a:solidFill>
            <a:srgbClr val="FF9413"/>
          </a:solidFill>
          <a:ln w="12700">
            <a:solidFill>
              <a:srgbClr val="BB6C0A"/>
            </a:solidFill>
          </a:ln>
        </p:spPr>
        <p:txBody>
          <a:bodyPr vert="horz" wrap="square" lIns="0" tIns="57785" rIns="0" bIns="0" rtlCol="0">
            <a:spAutoFit/>
          </a:bodyPr>
          <a:lstStyle/>
          <a:p>
            <a:pPr>
              <a:lnSpc>
                <a:spcPct val="100000"/>
              </a:lnSpc>
              <a:spcBef>
                <a:spcPts val="455"/>
              </a:spcBef>
            </a:pPr>
            <a:endParaRPr sz="1100">
              <a:latin typeface="Times New Roman"/>
              <a:cs typeface="Times New Roman"/>
            </a:endParaRPr>
          </a:p>
          <a:p>
            <a:pPr algn="ctr">
              <a:lnSpc>
                <a:spcPct val="100000"/>
              </a:lnSpc>
            </a:pPr>
            <a:r>
              <a:rPr sz="1100" spc="95" dirty="0">
                <a:latin typeface="Calibri"/>
                <a:cs typeface="Calibri"/>
              </a:rPr>
              <a:t>YN</a:t>
            </a:r>
            <a:endParaRPr sz="1100">
              <a:latin typeface="Calibri"/>
              <a:cs typeface="Calibri"/>
            </a:endParaRPr>
          </a:p>
        </p:txBody>
      </p:sp>
      <p:grpSp>
        <p:nvGrpSpPr>
          <p:cNvPr id="44" name="object 44"/>
          <p:cNvGrpSpPr/>
          <p:nvPr/>
        </p:nvGrpSpPr>
        <p:grpSpPr>
          <a:xfrm>
            <a:off x="8799576" y="2503932"/>
            <a:ext cx="1003300" cy="1850389"/>
            <a:chOff x="8799576" y="2503932"/>
            <a:chExt cx="1003300" cy="1850389"/>
          </a:xfrm>
        </p:grpSpPr>
        <p:sp>
          <p:nvSpPr>
            <p:cNvPr id="45" name="object 45"/>
            <p:cNvSpPr/>
            <p:nvPr/>
          </p:nvSpPr>
          <p:spPr>
            <a:xfrm>
              <a:off x="8799576" y="3390900"/>
              <a:ext cx="579755" cy="76200"/>
            </a:xfrm>
            <a:custGeom>
              <a:avLst/>
              <a:gdLst/>
              <a:ahLst/>
              <a:cxnLst/>
              <a:rect l="l" t="t" r="r" b="b"/>
              <a:pathLst>
                <a:path w="579754" h="76200">
                  <a:moveTo>
                    <a:pt x="503427" y="0"/>
                  </a:moveTo>
                  <a:lnTo>
                    <a:pt x="503427" y="76200"/>
                  </a:lnTo>
                  <a:lnTo>
                    <a:pt x="566927" y="44450"/>
                  </a:lnTo>
                  <a:lnTo>
                    <a:pt x="516127" y="44450"/>
                  </a:lnTo>
                  <a:lnTo>
                    <a:pt x="516127" y="31750"/>
                  </a:lnTo>
                  <a:lnTo>
                    <a:pt x="566927" y="31750"/>
                  </a:lnTo>
                  <a:lnTo>
                    <a:pt x="503427" y="0"/>
                  </a:lnTo>
                  <a:close/>
                </a:path>
                <a:path w="579754" h="76200">
                  <a:moveTo>
                    <a:pt x="503427" y="31750"/>
                  </a:moveTo>
                  <a:lnTo>
                    <a:pt x="0" y="31750"/>
                  </a:lnTo>
                  <a:lnTo>
                    <a:pt x="0" y="44450"/>
                  </a:lnTo>
                  <a:lnTo>
                    <a:pt x="503427" y="44450"/>
                  </a:lnTo>
                  <a:lnTo>
                    <a:pt x="503427" y="31750"/>
                  </a:lnTo>
                  <a:close/>
                </a:path>
                <a:path w="579754" h="76200">
                  <a:moveTo>
                    <a:pt x="566927" y="31750"/>
                  </a:moveTo>
                  <a:lnTo>
                    <a:pt x="516127" y="31750"/>
                  </a:lnTo>
                  <a:lnTo>
                    <a:pt x="516127" y="44450"/>
                  </a:lnTo>
                  <a:lnTo>
                    <a:pt x="566927" y="44450"/>
                  </a:lnTo>
                  <a:lnTo>
                    <a:pt x="579627" y="38100"/>
                  </a:lnTo>
                  <a:lnTo>
                    <a:pt x="566927" y="31750"/>
                  </a:lnTo>
                  <a:close/>
                </a:path>
              </a:pathLst>
            </a:custGeom>
            <a:solidFill>
              <a:srgbClr val="4E91EF"/>
            </a:solidFill>
          </p:spPr>
          <p:txBody>
            <a:bodyPr wrap="square" lIns="0" tIns="0" rIns="0" bIns="0" rtlCol="0"/>
            <a:lstStyle/>
            <a:p>
              <a:endParaRPr/>
            </a:p>
          </p:txBody>
        </p:sp>
        <p:sp>
          <p:nvSpPr>
            <p:cNvPr id="46" name="object 46"/>
            <p:cNvSpPr/>
            <p:nvPr/>
          </p:nvSpPr>
          <p:spPr>
            <a:xfrm>
              <a:off x="9726168" y="2503932"/>
              <a:ext cx="76200" cy="546100"/>
            </a:xfrm>
            <a:custGeom>
              <a:avLst/>
              <a:gdLst/>
              <a:ahLst/>
              <a:cxnLst/>
              <a:rect l="l" t="t" r="r" b="b"/>
              <a:pathLst>
                <a:path w="76200" h="546100">
                  <a:moveTo>
                    <a:pt x="44450" y="63500"/>
                  </a:moveTo>
                  <a:lnTo>
                    <a:pt x="31750" y="63500"/>
                  </a:lnTo>
                  <a:lnTo>
                    <a:pt x="31750" y="545845"/>
                  </a:lnTo>
                  <a:lnTo>
                    <a:pt x="44450" y="545845"/>
                  </a:lnTo>
                  <a:lnTo>
                    <a:pt x="44450" y="63500"/>
                  </a:lnTo>
                  <a:close/>
                </a:path>
                <a:path w="76200" h="546100">
                  <a:moveTo>
                    <a:pt x="38100" y="0"/>
                  </a:moveTo>
                  <a:lnTo>
                    <a:pt x="0" y="76200"/>
                  </a:lnTo>
                  <a:lnTo>
                    <a:pt x="31750" y="76200"/>
                  </a:lnTo>
                  <a:lnTo>
                    <a:pt x="31750" y="63500"/>
                  </a:lnTo>
                  <a:lnTo>
                    <a:pt x="69850" y="63500"/>
                  </a:lnTo>
                  <a:lnTo>
                    <a:pt x="38100" y="0"/>
                  </a:lnTo>
                  <a:close/>
                </a:path>
                <a:path w="76200" h="546100">
                  <a:moveTo>
                    <a:pt x="69850" y="63500"/>
                  </a:moveTo>
                  <a:lnTo>
                    <a:pt x="44450" y="63500"/>
                  </a:lnTo>
                  <a:lnTo>
                    <a:pt x="44450" y="76200"/>
                  </a:lnTo>
                  <a:lnTo>
                    <a:pt x="76200" y="76200"/>
                  </a:lnTo>
                  <a:lnTo>
                    <a:pt x="69850" y="63500"/>
                  </a:lnTo>
                  <a:close/>
                </a:path>
              </a:pathLst>
            </a:custGeom>
            <a:solidFill>
              <a:srgbClr val="FF9413"/>
            </a:solidFill>
          </p:spPr>
          <p:txBody>
            <a:bodyPr wrap="square" lIns="0" tIns="0" rIns="0" bIns="0" rtlCol="0"/>
            <a:lstStyle/>
            <a:p>
              <a:endParaRPr/>
            </a:p>
          </p:txBody>
        </p:sp>
        <p:sp>
          <p:nvSpPr>
            <p:cNvPr id="47" name="object 47"/>
            <p:cNvSpPr/>
            <p:nvPr/>
          </p:nvSpPr>
          <p:spPr>
            <a:xfrm>
              <a:off x="9726168" y="3808476"/>
              <a:ext cx="76200" cy="546100"/>
            </a:xfrm>
            <a:custGeom>
              <a:avLst/>
              <a:gdLst/>
              <a:ahLst/>
              <a:cxnLst/>
              <a:rect l="l" t="t" r="r" b="b"/>
              <a:pathLst>
                <a:path w="76200" h="546100">
                  <a:moveTo>
                    <a:pt x="44450" y="63500"/>
                  </a:moveTo>
                  <a:lnTo>
                    <a:pt x="31750" y="63500"/>
                  </a:lnTo>
                  <a:lnTo>
                    <a:pt x="31750" y="545846"/>
                  </a:lnTo>
                  <a:lnTo>
                    <a:pt x="44450" y="545846"/>
                  </a:lnTo>
                  <a:lnTo>
                    <a:pt x="44450" y="63500"/>
                  </a:lnTo>
                  <a:close/>
                </a:path>
                <a:path w="76200" h="546100">
                  <a:moveTo>
                    <a:pt x="38100" y="0"/>
                  </a:moveTo>
                  <a:lnTo>
                    <a:pt x="0" y="76200"/>
                  </a:lnTo>
                  <a:lnTo>
                    <a:pt x="31750" y="76200"/>
                  </a:lnTo>
                  <a:lnTo>
                    <a:pt x="31750" y="63500"/>
                  </a:lnTo>
                  <a:lnTo>
                    <a:pt x="69850" y="63500"/>
                  </a:lnTo>
                  <a:lnTo>
                    <a:pt x="38100" y="0"/>
                  </a:lnTo>
                  <a:close/>
                </a:path>
                <a:path w="76200" h="546100">
                  <a:moveTo>
                    <a:pt x="69850" y="63500"/>
                  </a:moveTo>
                  <a:lnTo>
                    <a:pt x="44450" y="63500"/>
                  </a:lnTo>
                  <a:lnTo>
                    <a:pt x="44450" y="76200"/>
                  </a:lnTo>
                  <a:lnTo>
                    <a:pt x="76200" y="76200"/>
                  </a:lnTo>
                  <a:lnTo>
                    <a:pt x="69850" y="63500"/>
                  </a:lnTo>
                  <a:close/>
                </a:path>
              </a:pathLst>
            </a:custGeom>
            <a:solidFill>
              <a:srgbClr val="ED7660"/>
            </a:solidFill>
          </p:spPr>
          <p:txBody>
            <a:bodyPr wrap="square" lIns="0" tIns="0" rIns="0" bIns="0" rtlCol="0"/>
            <a:lstStyle/>
            <a:p>
              <a:endParaRPr/>
            </a:p>
          </p:txBody>
        </p:sp>
      </p:grpSp>
      <p:sp>
        <p:nvSpPr>
          <p:cNvPr id="48" name="object 48"/>
          <p:cNvSpPr txBox="1"/>
          <p:nvPr/>
        </p:nvSpPr>
        <p:spPr>
          <a:xfrm>
            <a:off x="8106918" y="3324225"/>
            <a:ext cx="165735" cy="193675"/>
          </a:xfrm>
          <a:prstGeom prst="rect">
            <a:avLst/>
          </a:prstGeom>
        </p:spPr>
        <p:txBody>
          <a:bodyPr vert="horz" wrap="square" lIns="0" tIns="13335" rIns="0" bIns="0" rtlCol="0">
            <a:spAutoFit/>
          </a:bodyPr>
          <a:lstStyle/>
          <a:p>
            <a:pPr marL="12700">
              <a:lnSpc>
                <a:spcPct val="100000"/>
              </a:lnSpc>
              <a:spcBef>
                <a:spcPts val="105"/>
              </a:spcBef>
            </a:pPr>
            <a:r>
              <a:rPr sz="1100" spc="285" dirty="0">
                <a:latin typeface="Calibri"/>
                <a:cs typeface="Calibri"/>
              </a:rPr>
              <a:t>…</a:t>
            </a:r>
            <a:endParaRPr sz="1100">
              <a:latin typeface="Calibri"/>
              <a:cs typeface="Calibri"/>
            </a:endParaRPr>
          </a:p>
        </p:txBody>
      </p:sp>
      <p:sp>
        <p:nvSpPr>
          <p:cNvPr id="49" name="object 49"/>
          <p:cNvSpPr/>
          <p:nvPr/>
        </p:nvSpPr>
        <p:spPr>
          <a:xfrm>
            <a:off x="2041398" y="5223509"/>
            <a:ext cx="4829810" cy="332740"/>
          </a:xfrm>
          <a:custGeom>
            <a:avLst/>
            <a:gdLst/>
            <a:ahLst/>
            <a:cxnLst/>
            <a:rect l="l" t="t" r="r" b="b"/>
            <a:pathLst>
              <a:path w="4829809" h="332739">
                <a:moveTo>
                  <a:pt x="2124455" y="0"/>
                </a:moveTo>
                <a:lnTo>
                  <a:pt x="2105491" y="47958"/>
                </a:lnTo>
                <a:lnTo>
                  <a:pt x="2052288" y="90430"/>
                </a:lnTo>
                <a:lnTo>
                  <a:pt x="2014578" y="108964"/>
                </a:lnTo>
                <a:lnTo>
                  <a:pt x="1970385" y="125353"/>
                </a:lnTo>
                <a:lnTo>
                  <a:pt x="1920401" y="139341"/>
                </a:lnTo>
                <a:lnTo>
                  <a:pt x="1865318" y="150668"/>
                </a:lnTo>
                <a:lnTo>
                  <a:pt x="1805829" y="159078"/>
                </a:lnTo>
                <a:lnTo>
                  <a:pt x="1742625" y="164313"/>
                </a:lnTo>
                <a:lnTo>
                  <a:pt x="1676400" y="166115"/>
                </a:lnTo>
                <a:lnTo>
                  <a:pt x="1510284" y="166115"/>
                </a:lnTo>
                <a:lnTo>
                  <a:pt x="1444058" y="167918"/>
                </a:lnTo>
                <a:lnTo>
                  <a:pt x="1380854" y="173153"/>
                </a:lnTo>
                <a:lnTo>
                  <a:pt x="1321365" y="181563"/>
                </a:lnTo>
                <a:lnTo>
                  <a:pt x="1266282" y="192890"/>
                </a:lnTo>
                <a:lnTo>
                  <a:pt x="1216298" y="206878"/>
                </a:lnTo>
                <a:lnTo>
                  <a:pt x="1172105" y="223267"/>
                </a:lnTo>
                <a:lnTo>
                  <a:pt x="1134395" y="241801"/>
                </a:lnTo>
                <a:lnTo>
                  <a:pt x="1081192" y="284273"/>
                </a:lnTo>
                <a:lnTo>
                  <a:pt x="1062227" y="332231"/>
                </a:lnTo>
                <a:lnTo>
                  <a:pt x="1057371" y="307695"/>
                </a:lnTo>
                <a:lnTo>
                  <a:pt x="1020595" y="262223"/>
                </a:lnTo>
                <a:lnTo>
                  <a:pt x="952350" y="223267"/>
                </a:lnTo>
                <a:lnTo>
                  <a:pt x="908157" y="206878"/>
                </a:lnTo>
                <a:lnTo>
                  <a:pt x="858173" y="192890"/>
                </a:lnTo>
                <a:lnTo>
                  <a:pt x="803090" y="181563"/>
                </a:lnTo>
                <a:lnTo>
                  <a:pt x="743601" y="173153"/>
                </a:lnTo>
                <a:lnTo>
                  <a:pt x="680397" y="167918"/>
                </a:lnTo>
                <a:lnTo>
                  <a:pt x="614171" y="166115"/>
                </a:lnTo>
                <a:lnTo>
                  <a:pt x="448056" y="166115"/>
                </a:lnTo>
                <a:lnTo>
                  <a:pt x="381830" y="164313"/>
                </a:lnTo>
                <a:lnTo>
                  <a:pt x="318626" y="159078"/>
                </a:lnTo>
                <a:lnTo>
                  <a:pt x="259137" y="150668"/>
                </a:lnTo>
                <a:lnTo>
                  <a:pt x="204054" y="139341"/>
                </a:lnTo>
                <a:lnTo>
                  <a:pt x="154070" y="125353"/>
                </a:lnTo>
                <a:lnTo>
                  <a:pt x="109877" y="108964"/>
                </a:lnTo>
                <a:lnTo>
                  <a:pt x="72167" y="90430"/>
                </a:lnTo>
                <a:lnTo>
                  <a:pt x="18964" y="47958"/>
                </a:lnTo>
                <a:lnTo>
                  <a:pt x="4856" y="24536"/>
                </a:lnTo>
                <a:lnTo>
                  <a:pt x="0" y="0"/>
                </a:lnTo>
              </a:path>
              <a:path w="4829809" h="332739">
                <a:moveTo>
                  <a:pt x="4829556" y="0"/>
                </a:moveTo>
                <a:lnTo>
                  <a:pt x="4808418" y="57943"/>
                </a:lnTo>
                <a:lnTo>
                  <a:pt x="4750090" y="107006"/>
                </a:lnTo>
                <a:lnTo>
                  <a:pt x="4709363" y="127031"/>
                </a:lnTo>
                <a:lnTo>
                  <a:pt x="4662198" y="143425"/>
                </a:lnTo>
                <a:lnTo>
                  <a:pt x="4609548" y="155717"/>
                </a:lnTo>
                <a:lnTo>
                  <a:pt x="4552367" y="163438"/>
                </a:lnTo>
                <a:lnTo>
                  <a:pt x="4491608" y="166115"/>
                </a:lnTo>
                <a:lnTo>
                  <a:pt x="4430850" y="168793"/>
                </a:lnTo>
                <a:lnTo>
                  <a:pt x="4373669" y="176514"/>
                </a:lnTo>
                <a:lnTo>
                  <a:pt x="4321019" y="188806"/>
                </a:lnTo>
                <a:lnTo>
                  <a:pt x="4273854" y="205200"/>
                </a:lnTo>
                <a:lnTo>
                  <a:pt x="4233127" y="225225"/>
                </a:lnTo>
                <a:lnTo>
                  <a:pt x="4199791" y="248411"/>
                </a:lnTo>
                <a:lnTo>
                  <a:pt x="4159105" y="302385"/>
                </a:lnTo>
                <a:lnTo>
                  <a:pt x="4153662" y="332231"/>
                </a:lnTo>
                <a:lnTo>
                  <a:pt x="4148218" y="302385"/>
                </a:lnTo>
                <a:lnTo>
                  <a:pt x="4107532" y="248411"/>
                </a:lnTo>
                <a:lnTo>
                  <a:pt x="4074196" y="225225"/>
                </a:lnTo>
                <a:lnTo>
                  <a:pt x="4033469" y="205200"/>
                </a:lnTo>
                <a:lnTo>
                  <a:pt x="3986304" y="188806"/>
                </a:lnTo>
                <a:lnTo>
                  <a:pt x="3933654" y="176514"/>
                </a:lnTo>
                <a:lnTo>
                  <a:pt x="3876473" y="168793"/>
                </a:lnTo>
                <a:lnTo>
                  <a:pt x="3815715" y="166115"/>
                </a:lnTo>
                <a:lnTo>
                  <a:pt x="3754956" y="163438"/>
                </a:lnTo>
                <a:lnTo>
                  <a:pt x="3697775" y="155717"/>
                </a:lnTo>
                <a:lnTo>
                  <a:pt x="3645125" y="143425"/>
                </a:lnTo>
                <a:lnTo>
                  <a:pt x="3597960" y="127031"/>
                </a:lnTo>
                <a:lnTo>
                  <a:pt x="3557233" y="107006"/>
                </a:lnTo>
                <a:lnTo>
                  <a:pt x="3523897" y="83819"/>
                </a:lnTo>
                <a:lnTo>
                  <a:pt x="3483211" y="29846"/>
                </a:lnTo>
                <a:lnTo>
                  <a:pt x="3477767" y="0"/>
                </a:lnTo>
              </a:path>
              <a:path w="4829809" h="332739">
                <a:moveTo>
                  <a:pt x="3477767" y="0"/>
                </a:moveTo>
                <a:lnTo>
                  <a:pt x="3456597" y="57943"/>
                </a:lnTo>
                <a:lnTo>
                  <a:pt x="3398185" y="107006"/>
                </a:lnTo>
                <a:lnTo>
                  <a:pt x="3357405" y="127031"/>
                </a:lnTo>
                <a:lnTo>
                  <a:pt x="3310184" y="143425"/>
                </a:lnTo>
                <a:lnTo>
                  <a:pt x="3257478" y="155717"/>
                </a:lnTo>
                <a:lnTo>
                  <a:pt x="3200245" y="163438"/>
                </a:lnTo>
                <a:lnTo>
                  <a:pt x="3139440" y="166115"/>
                </a:lnTo>
                <a:lnTo>
                  <a:pt x="3078634" y="168793"/>
                </a:lnTo>
                <a:lnTo>
                  <a:pt x="3021401" y="176514"/>
                </a:lnTo>
                <a:lnTo>
                  <a:pt x="2968695" y="188806"/>
                </a:lnTo>
                <a:lnTo>
                  <a:pt x="2921474" y="205200"/>
                </a:lnTo>
                <a:lnTo>
                  <a:pt x="2880694" y="225225"/>
                </a:lnTo>
                <a:lnTo>
                  <a:pt x="2847311" y="248411"/>
                </a:lnTo>
                <a:lnTo>
                  <a:pt x="2806564" y="302385"/>
                </a:lnTo>
                <a:lnTo>
                  <a:pt x="2801112" y="332231"/>
                </a:lnTo>
                <a:lnTo>
                  <a:pt x="2795659" y="302385"/>
                </a:lnTo>
                <a:lnTo>
                  <a:pt x="2754912" y="248411"/>
                </a:lnTo>
                <a:lnTo>
                  <a:pt x="2721529" y="225225"/>
                </a:lnTo>
                <a:lnTo>
                  <a:pt x="2680749" y="205200"/>
                </a:lnTo>
                <a:lnTo>
                  <a:pt x="2633528" y="188806"/>
                </a:lnTo>
                <a:lnTo>
                  <a:pt x="2580822" y="176514"/>
                </a:lnTo>
                <a:lnTo>
                  <a:pt x="2523589" y="168793"/>
                </a:lnTo>
                <a:lnTo>
                  <a:pt x="2462784" y="166115"/>
                </a:lnTo>
                <a:lnTo>
                  <a:pt x="2401978" y="163438"/>
                </a:lnTo>
                <a:lnTo>
                  <a:pt x="2344745" y="155717"/>
                </a:lnTo>
                <a:lnTo>
                  <a:pt x="2292039" y="143425"/>
                </a:lnTo>
                <a:lnTo>
                  <a:pt x="2244818" y="127031"/>
                </a:lnTo>
                <a:lnTo>
                  <a:pt x="2204038" y="107006"/>
                </a:lnTo>
                <a:lnTo>
                  <a:pt x="2170655" y="83819"/>
                </a:lnTo>
                <a:lnTo>
                  <a:pt x="2129908" y="29846"/>
                </a:lnTo>
                <a:lnTo>
                  <a:pt x="2124455" y="0"/>
                </a:lnTo>
              </a:path>
            </a:pathLst>
          </a:custGeom>
          <a:ln w="28575">
            <a:solidFill>
              <a:srgbClr val="ED7660"/>
            </a:solidFill>
          </a:ln>
        </p:spPr>
        <p:txBody>
          <a:bodyPr wrap="square" lIns="0" tIns="0" rIns="0" bIns="0" rtlCol="0"/>
          <a:lstStyle/>
          <a:p>
            <a:endParaRPr/>
          </a:p>
        </p:txBody>
      </p:sp>
      <p:sp>
        <p:nvSpPr>
          <p:cNvPr id="50" name="object 50"/>
          <p:cNvSpPr txBox="1"/>
          <p:nvPr/>
        </p:nvSpPr>
        <p:spPr>
          <a:xfrm>
            <a:off x="2709798" y="5654446"/>
            <a:ext cx="786765" cy="193675"/>
          </a:xfrm>
          <a:prstGeom prst="rect">
            <a:avLst/>
          </a:prstGeom>
        </p:spPr>
        <p:txBody>
          <a:bodyPr vert="horz" wrap="square" lIns="0" tIns="12700" rIns="0" bIns="0" rtlCol="0">
            <a:spAutoFit/>
          </a:bodyPr>
          <a:lstStyle/>
          <a:p>
            <a:pPr marL="12700">
              <a:lnSpc>
                <a:spcPct val="100000"/>
              </a:lnSpc>
              <a:spcBef>
                <a:spcPts val="100"/>
              </a:spcBef>
            </a:pPr>
            <a:r>
              <a:rPr sz="1100" spc="70" dirty="0">
                <a:latin typeface="Calibri"/>
                <a:cs typeface="Calibri"/>
              </a:rPr>
              <a:t>Time</a:t>
            </a:r>
            <a:r>
              <a:rPr sz="1100" spc="15" dirty="0">
                <a:latin typeface="Calibri"/>
                <a:cs typeface="Calibri"/>
              </a:rPr>
              <a:t> </a:t>
            </a:r>
            <a:r>
              <a:rPr sz="1100" spc="75" dirty="0">
                <a:latin typeface="Calibri"/>
                <a:cs typeface="Calibri"/>
              </a:rPr>
              <a:t>Step</a:t>
            </a:r>
            <a:r>
              <a:rPr sz="1100" spc="25" dirty="0">
                <a:latin typeface="Calibri"/>
                <a:cs typeface="Calibri"/>
              </a:rPr>
              <a:t> </a:t>
            </a:r>
            <a:r>
              <a:rPr sz="1100" spc="20" dirty="0">
                <a:latin typeface="Calibri"/>
                <a:cs typeface="Calibri"/>
              </a:rPr>
              <a:t>1</a:t>
            </a:r>
            <a:endParaRPr sz="1100">
              <a:latin typeface="Calibri"/>
              <a:cs typeface="Calibri"/>
            </a:endParaRPr>
          </a:p>
        </p:txBody>
      </p:sp>
      <p:sp>
        <p:nvSpPr>
          <p:cNvPr id="51" name="object 51"/>
          <p:cNvSpPr txBox="1"/>
          <p:nvPr/>
        </p:nvSpPr>
        <p:spPr>
          <a:xfrm>
            <a:off x="5801359" y="5654446"/>
            <a:ext cx="786765" cy="193675"/>
          </a:xfrm>
          <a:prstGeom prst="rect">
            <a:avLst/>
          </a:prstGeom>
        </p:spPr>
        <p:txBody>
          <a:bodyPr vert="horz" wrap="square" lIns="0" tIns="12700" rIns="0" bIns="0" rtlCol="0">
            <a:spAutoFit/>
          </a:bodyPr>
          <a:lstStyle/>
          <a:p>
            <a:pPr marL="12700">
              <a:lnSpc>
                <a:spcPct val="100000"/>
              </a:lnSpc>
              <a:spcBef>
                <a:spcPts val="100"/>
              </a:spcBef>
            </a:pPr>
            <a:r>
              <a:rPr sz="1100" spc="70" dirty="0">
                <a:latin typeface="Calibri"/>
                <a:cs typeface="Calibri"/>
              </a:rPr>
              <a:t>Time</a:t>
            </a:r>
            <a:r>
              <a:rPr sz="1100" spc="15" dirty="0">
                <a:latin typeface="Calibri"/>
                <a:cs typeface="Calibri"/>
              </a:rPr>
              <a:t> </a:t>
            </a:r>
            <a:r>
              <a:rPr sz="1100" spc="75" dirty="0">
                <a:latin typeface="Calibri"/>
                <a:cs typeface="Calibri"/>
              </a:rPr>
              <a:t>Step</a:t>
            </a:r>
            <a:r>
              <a:rPr sz="1100" spc="25" dirty="0">
                <a:latin typeface="Calibri"/>
                <a:cs typeface="Calibri"/>
              </a:rPr>
              <a:t> </a:t>
            </a:r>
            <a:r>
              <a:rPr sz="1100" spc="20" dirty="0">
                <a:latin typeface="Calibri"/>
                <a:cs typeface="Calibri"/>
              </a:rPr>
              <a:t>3</a:t>
            </a:r>
            <a:endParaRPr sz="1100">
              <a:latin typeface="Calibri"/>
              <a:cs typeface="Calibri"/>
            </a:endParaRPr>
          </a:p>
        </p:txBody>
      </p:sp>
      <p:sp>
        <p:nvSpPr>
          <p:cNvPr id="52" name="object 52"/>
          <p:cNvSpPr txBox="1"/>
          <p:nvPr/>
        </p:nvSpPr>
        <p:spPr>
          <a:xfrm>
            <a:off x="4448936" y="5654446"/>
            <a:ext cx="786765" cy="193675"/>
          </a:xfrm>
          <a:prstGeom prst="rect">
            <a:avLst/>
          </a:prstGeom>
        </p:spPr>
        <p:txBody>
          <a:bodyPr vert="horz" wrap="square" lIns="0" tIns="12700" rIns="0" bIns="0" rtlCol="0">
            <a:spAutoFit/>
          </a:bodyPr>
          <a:lstStyle/>
          <a:p>
            <a:pPr marL="12700">
              <a:lnSpc>
                <a:spcPct val="100000"/>
              </a:lnSpc>
              <a:spcBef>
                <a:spcPts val="100"/>
              </a:spcBef>
            </a:pPr>
            <a:r>
              <a:rPr sz="1100" spc="70" dirty="0">
                <a:latin typeface="Calibri"/>
                <a:cs typeface="Calibri"/>
              </a:rPr>
              <a:t>Time</a:t>
            </a:r>
            <a:r>
              <a:rPr sz="1100" spc="15" dirty="0">
                <a:latin typeface="Calibri"/>
                <a:cs typeface="Calibri"/>
              </a:rPr>
              <a:t> </a:t>
            </a:r>
            <a:r>
              <a:rPr sz="1100" spc="75" dirty="0">
                <a:latin typeface="Calibri"/>
                <a:cs typeface="Calibri"/>
              </a:rPr>
              <a:t>Step</a:t>
            </a:r>
            <a:r>
              <a:rPr sz="1100" spc="25" dirty="0">
                <a:latin typeface="Calibri"/>
                <a:cs typeface="Calibri"/>
              </a:rPr>
              <a:t> </a:t>
            </a:r>
            <a:r>
              <a:rPr sz="1100" spc="20" dirty="0">
                <a:latin typeface="Calibri"/>
                <a:cs typeface="Calibri"/>
              </a:rPr>
              <a:t>2</a:t>
            </a:r>
            <a:endParaRPr sz="1100">
              <a:latin typeface="Calibri"/>
              <a:cs typeface="Calibri"/>
            </a:endParaRPr>
          </a:p>
        </p:txBody>
      </p:sp>
      <p:sp>
        <p:nvSpPr>
          <p:cNvPr id="53" name="object 53"/>
          <p:cNvSpPr/>
          <p:nvPr/>
        </p:nvSpPr>
        <p:spPr>
          <a:xfrm>
            <a:off x="8358378" y="5223509"/>
            <a:ext cx="1793875" cy="332740"/>
          </a:xfrm>
          <a:custGeom>
            <a:avLst/>
            <a:gdLst/>
            <a:ahLst/>
            <a:cxnLst/>
            <a:rect l="l" t="t" r="r" b="b"/>
            <a:pathLst>
              <a:path w="1793875" h="332739">
                <a:moveTo>
                  <a:pt x="1793748" y="0"/>
                </a:moveTo>
                <a:lnTo>
                  <a:pt x="1774783" y="47958"/>
                </a:lnTo>
                <a:lnTo>
                  <a:pt x="1721580" y="90430"/>
                </a:lnTo>
                <a:lnTo>
                  <a:pt x="1683870" y="108964"/>
                </a:lnTo>
                <a:lnTo>
                  <a:pt x="1639677" y="125353"/>
                </a:lnTo>
                <a:lnTo>
                  <a:pt x="1589693" y="139341"/>
                </a:lnTo>
                <a:lnTo>
                  <a:pt x="1534610" y="150668"/>
                </a:lnTo>
                <a:lnTo>
                  <a:pt x="1475121" y="159078"/>
                </a:lnTo>
                <a:lnTo>
                  <a:pt x="1411917" y="164313"/>
                </a:lnTo>
                <a:lnTo>
                  <a:pt x="1345692" y="166115"/>
                </a:lnTo>
                <a:lnTo>
                  <a:pt x="1344929" y="166115"/>
                </a:lnTo>
                <a:lnTo>
                  <a:pt x="1278704" y="167918"/>
                </a:lnTo>
                <a:lnTo>
                  <a:pt x="1215500" y="173153"/>
                </a:lnTo>
                <a:lnTo>
                  <a:pt x="1156011" y="181563"/>
                </a:lnTo>
                <a:lnTo>
                  <a:pt x="1100928" y="192890"/>
                </a:lnTo>
                <a:lnTo>
                  <a:pt x="1050944" y="206878"/>
                </a:lnTo>
                <a:lnTo>
                  <a:pt x="1006751" y="223267"/>
                </a:lnTo>
                <a:lnTo>
                  <a:pt x="969041" y="241801"/>
                </a:lnTo>
                <a:lnTo>
                  <a:pt x="915838" y="284273"/>
                </a:lnTo>
                <a:lnTo>
                  <a:pt x="896874" y="332231"/>
                </a:lnTo>
                <a:lnTo>
                  <a:pt x="892017" y="307695"/>
                </a:lnTo>
                <a:lnTo>
                  <a:pt x="855241" y="262223"/>
                </a:lnTo>
                <a:lnTo>
                  <a:pt x="786996" y="223267"/>
                </a:lnTo>
                <a:lnTo>
                  <a:pt x="742803" y="206878"/>
                </a:lnTo>
                <a:lnTo>
                  <a:pt x="692819" y="192890"/>
                </a:lnTo>
                <a:lnTo>
                  <a:pt x="637736" y="181563"/>
                </a:lnTo>
                <a:lnTo>
                  <a:pt x="578247" y="173153"/>
                </a:lnTo>
                <a:lnTo>
                  <a:pt x="515043" y="167918"/>
                </a:lnTo>
                <a:lnTo>
                  <a:pt x="448818" y="166115"/>
                </a:lnTo>
                <a:lnTo>
                  <a:pt x="448055" y="166115"/>
                </a:lnTo>
                <a:lnTo>
                  <a:pt x="381830" y="164313"/>
                </a:lnTo>
                <a:lnTo>
                  <a:pt x="318626" y="159078"/>
                </a:lnTo>
                <a:lnTo>
                  <a:pt x="259137" y="150668"/>
                </a:lnTo>
                <a:lnTo>
                  <a:pt x="204054" y="139341"/>
                </a:lnTo>
                <a:lnTo>
                  <a:pt x="154070" y="125353"/>
                </a:lnTo>
                <a:lnTo>
                  <a:pt x="109877" y="108964"/>
                </a:lnTo>
                <a:lnTo>
                  <a:pt x="72167" y="90430"/>
                </a:lnTo>
                <a:lnTo>
                  <a:pt x="18964" y="47958"/>
                </a:lnTo>
                <a:lnTo>
                  <a:pt x="4856" y="24536"/>
                </a:lnTo>
                <a:lnTo>
                  <a:pt x="0" y="0"/>
                </a:lnTo>
              </a:path>
            </a:pathLst>
          </a:custGeom>
          <a:ln w="28574">
            <a:solidFill>
              <a:srgbClr val="ED7660"/>
            </a:solidFill>
          </a:ln>
        </p:spPr>
        <p:txBody>
          <a:bodyPr wrap="square" lIns="0" tIns="0" rIns="0" bIns="0" rtlCol="0"/>
          <a:lstStyle/>
          <a:p>
            <a:endParaRPr/>
          </a:p>
        </p:txBody>
      </p:sp>
      <p:sp>
        <p:nvSpPr>
          <p:cNvPr id="54" name="object 54"/>
          <p:cNvSpPr txBox="1"/>
          <p:nvPr/>
        </p:nvSpPr>
        <p:spPr>
          <a:xfrm>
            <a:off x="8849359" y="5654446"/>
            <a:ext cx="812800" cy="193675"/>
          </a:xfrm>
          <a:prstGeom prst="rect">
            <a:avLst/>
          </a:prstGeom>
        </p:spPr>
        <p:txBody>
          <a:bodyPr vert="horz" wrap="square" lIns="0" tIns="12700" rIns="0" bIns="0" rtlCol="0">
            <a:spAutoFit/>
          </a:bodyPr>
          <a:lstStyle/>
          <a:p>
            <a:pPr marL="12700">
              <a:lnSpc>
                <a:spcPct val="100000"/>
              </a:lnSpc>
              <a:spcBef>
                <a:spcPts val="100"/>
              </a:spcBef>
            </a:pPr>
            <a:r>
              <a:rPr sz="1100" spc="70" dirty="0">
                <a:latin typeface="Calibri"/>
                <a:cs typeface="Calibri"/>
              </a:rPr>
              <a:t>Time</a:t>
            </a:r>
            <a:r>
              <a:rPr sz="1100" spc="15" dirty="0">
                <a:latin typeface="Calibri"/>
                <a:cs typeface="Calibri"/>
              </a:rPr>
              <a:t> </a:t>
            </a:r>
            <a:r>
              <a:rPr sz="1100" spc="75" dirty="0">
                <a:latin typeface="Calibri"/>
                <a:cs typeface="Calibri"/>
              </a:rPr>
              <a:t>Step</a:t>
            </a:r>
            <a:r>
              <a:rPr sz="1100" spc="25" dirty="0">
                <a:latin typeface="Calibri"/>
                <a:cs typeface="Calibri"/>
              </a:rPr>
              <a:t> </a:t>
            </a:r>
            <a:r>
              <a:rPr sz="1100" spc="75" dirty="0">
                <a:latin typeface="Calibri"/>
                <a:cs typeface="Calibri"/>
              </a:rPr>
              <a:t>N</a:t>
            </a:r>
            <a:endParaRPr sz="1100">
              <a:latin typeface="Calibri"/>
              <a:cs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5" rIns="0" bIns="0" rtlCol="0">
            <a:spAutoFit/>
          </a:bodyPr>
          <a:lstStyle/>
          <a:p>
            <a:pPr marL="313055">
              <a:lnSpc>
                <a:spcPct val="100000"/>
              </a:lnSpc>
              <a:spcBef>
                <a:spcPts val="105"/>
              </a:spcBef>
            </a:pPr>
            <a:r>
              <a:rPr dirty="0"/>
              <a:t>Problems</a:t>
            </a:r>
            <a:r>
              <a:rPr spc="-65" dirty="0"/>
              <a:t> </a:t>
            </a:r>
            <a:r>
              <a:rPr dirty="0"/>
              <a:t>with</a:t>
            </a:r>
            <a:r>
              <a:rPr spc="-50" dirty="0"/>
              <a:t> </a:t>
            </a:r>
            <a:r>
              <a:rPr dirty="0"/>
              <a:t>RNN</a:t>
            </a:r>
            <a:r>
              <a:rPr spc="-25" dirty="0"/>
              <a:t> </a:t>
            </a:r>
            <a:r>
              <a:rPr dirty="0"/>
              <a:t>(among</a:t>
            </a:r>
            <a:r>
              <a:rPr spc="-50" dirty="0"/>
              <a:t> </a:t>
            </a:r>
            <a:r>
              <a:rPr spc="-10" dirty="0"/>
              <a:t>others)</a:t>
            </a:r>
          </a:p>
        </p:txBody>
      </p:sp>
      <p:sp>
        <p:nvSpPr>
          <p:cNvPr id="3" name="object 3"/>
          <p:cNvSpPr txBox="1"/>
          <p:nvPr/>
        </p:nvSpPr>
        <p:spPr>
          <a:xfrm>
            <a:off x="1190650" y="1830553"/>
            <a:ext cx="5294630" cy="1064895"/>
          </a:xfrm>
          <a:prstGeom prst="rect">
            <a:avLst/>
          </a:prstGeom>
        </p:spPr>
        <p:txBody>
          <a:bodyPr vert="horz" wrap="square" lIns="0" tIns="114300" rIns="0" bIns="0" rtlCol="0">
            <a:spAutoFit/>
          </a:bodyPr>
          <a:lstStyle/>
          <a:p>
            <a:pPr marL="354965" indent="-342265">
              <a:lnSpc>
                <a:spcPct val="100000"/>
              </a:lnSpc>
              <a:spcBef>
                <a:spcPts val="900"/>
              </a:spcBef>
              <a:buAutoNum type="arabicPeriod"/>
              <a:tabLst>
                <a:tab pos="354965" algn="l"/>
              </a:tabLst>
            </a:pPr>
            <a:r>
              <a:rPr sz="1600" spc="85" dirty="0">
                <a:latin typeface="Calibri"/>
                <a:cs typeface="Calibri"/>
              </a:rPr>
              <a:t>Slow</a:t>
            </a:r>
            <a:r>
              <a:rPr sz="1600" spc="70" dirty="0">
                <a:latin typeface="Calibri"/>
                <a:cs typeface="Calibri"/>
              </a:rPr>
              <a:t> </a:t>
            </a:r>
            <a:r>
              <a:rPr sz="1600" spc="75" dirty="0">
                <a:latin typeface="Calibri"/>
                <a:cs typeface="Calibri"/>
              </a:rPr>
              <a:t>computation</a:t>
            </a:r>
            <a:r>
              <a:rPr sz="1600" spc="100" dirty="0">
                <a:latin typeface="Calibri"/>
                <a:cs typeface="Calibri"/>
              </a:rPr>
              <a:t> </a:t>
            </a:r>
            <a:r>
              <a:rPr sz="1600" dirty="0">
                <a:latin typeface="Calibri"/>
                <a:cs typeface="Calibri"/>
              </a:rPr>
              <a:t>for</a:t>
            </a:r>
            <a:r>
              <a:rPr sz="1600" spc="85" dirty="0">
                <a:latin typeface="Calibri"/>
                <a:cs typeface="Calibri"/>
              </a:rPr>
              <a:t> </a:t>
            </a:r>
            <a:r>
              <a:rPr sz="1600" spc="114" dirty="0">
                <a:latin typeface="Calibri"/>
                <a:cs typeface="Calibri"/>
              </a:rPr>
              <a:t>long</a:t>
            </a:r>
            <a:r>
              <a:rPr sz="1600" spc="75" dirty="0">
                <a:latin typeface="Calibri"/>
                <a:cs typeface="Calibri"/>
              </a:rPr>
              <a:t> </a:t>
            </a:r>
            <a:r>
              <a:rPr sz="1600" spc="90" dirty="0">
                <a:latin typeface="Calibri"/>
                <a:cs typeface="Calibri"/>
              </a:rPr>
              <a:t>sequences</a:t>
            </a:r>
            <a:endParaRPr sz="1600">
              <a:latin typeface="Calibri"/>
              <a:cs typeface="Calibri"/>
            </a:endParaRPr>
          </a:p>
          <a:p>
            <a:pPr marL="354965" indent="-342265">
              <a:lnSpc>
                <a:spcPct val="100000"/>
              </a:lnSpc>
              <a:spcBef>
                <a:spcPts val="805"/>
              </a:spcBef>
              <a:buAutoNum type="arabicPeriod"/>
              <a:tabLst>
                <a:tab pos="354965" algn="l"/>
              </a:tabLst>
            </a:pPr>
            <a:r>
              <a:rPr sz="1600" spc="80" dirty="0">
                <a:latin typeface="Calibri"/>
                <a:cs typeface="Calibri"/>
              </a:rPr>
              <a:t>Vanishing</a:t>
            </a:r>
            <a:r>
              <a:rPr sz="1600" spc="75" dirty="0">
                <a:latin typeface="Calibri"/>
                <a:cs typeface="Calibri"/>
              </a:rPr>
              <a:t> </a:t>
            </a:r>
            <a:r>
              <a:rPr sz="1600" spc="60" dirty="0">
                <a:latin typeface="Calibri"/>
                <a:cs typeface="Calibri"/>
              </a:rPr>
              <a:t>or</a:t>
            </a:r>
            <a:r>
              <a:rPr sz="1600" spc="45" dirty="0">
                <a:latin typeface="Calibri"/>
                <a:cs typeface="Calibri"/>
              </a:rPr>
              <a:t> </a:t>
            </a:r>
            <a:r>
              <a:rPr sz="1600" spc="114" dirty="0">
                <a:latin typeface="Calibri"/>
                <a:cs typeface="Calibri"/>
              </a:rPr>
              <a:t>exploding</a:t>
            </a:r>
            <a:r>
              <a:rPr sz="1600" spc="70" dirty="0">
                <a:latin typeface="Calibri"/>
                <a:cs typeface="Calibri"/>
              </a:rPr>
              <a:t> gradients</a:t>
            </a:r>
            <a:endParaRPr sz="1600">
              <a:latin typeface="Calibri"/>
              <a:cs typeface="Calibri"/>
            </a:endParaRPr>
          </a:p>
          <a:p>
            <a:pPr marL="354965" indent="-342265">
              <a:lnSpc>
                <a:spcPct val="100000"/>
              </a:lnSpc>
              <a:spcBef>
                <a:spcPts val="820"/>
              </a:spcBef>
              <a:buAutoNum type="arabicPeriod"/>
              <a:tabLst>
                <a:tab pos="354965" algn="l"/>
              </a:tabLst>
            </a:pPr>
            <a:r>
              <a:rPr sz="1600" spc="10" dirty="0">
                <a:latin typeface="Calibri"/>
                <a:cs typeface="Calibri"/>
              </a:rPr>
              <a:t>Difficulty</a:t>
            </a:r>
            <a:r>
              <a:rPr sz="1600" spc="114" dirty="0">
                <a:latin typeface="Calibri"/>
                <a:cs typeface="Calibri"/>
              </a:rPr>
              <a:t> </a:t>
            </a:r>
            <a:r>
              <a:rPr sz="1600" spc="55" dirty="0">
                <a:latin typeface="Calibri"/>
                <a:cs typeface="Calibri"/>
              </a:rPr>
              <a:t>in</a:t>
            </a:r>
            <a:r>
              <a:rPr sz="1600" spc="100" dirty="0">
                <a:latin typeface="Calibri"/>
                <a:cs typeface="Calibri"/>
              </a:rPr>
              <a:t> </a:t>
            </a:r>
            <a:r>
              <a:rPr sz="1600" spc="105" dirty="0">
                <a:latin typeface="Calibri"/>
                <a:cs typeface="Calibri"/>
              </a:rPr>
              <a:t>accessing</a:t>
            </a:r>
            <a:r>
              <a:rPr sz="1600" spc="110" dirty="0">
                <a:latin typeface="Calibri"/>
                <a:cs typeface="Calibri"/>
              </a:rPr>
              <a:t> </a:t>
            </a:r>
            <a:r>
              <a:rPr sz="1600" spc="50" dirty="0">
                <a:latin typeface="Calibri"/>
                <a:cs typeface="Calibri"/>
              </a:rPr>
              <a:t>information</a:t>
            </a:r>
            <a:r>
              <a:rPr sz="1600" spc="135" dirty="0">
                <a:latin typeface="Calibri"/>
                <a:cs typeface="Calibri"/>
              </a:rPr>
              <a:t> </a:t>
            </a:r>
            <a:r>
              <a:rPr sz="1600" spc="50" dirty="0">
                <a:latin typeface="Calibri"/>
                <a:cs typeface="Calibri"/>
              </a:rPr>
              <a:t>from</a:t>
            </a:r>
            <a:r>
              <a:rPr sz="1600" spc="114" dirty="0">
                <a:latin typeface="Calibri"/>
                <a:cs typeface="Calibri"/>
              </a:rPr>
              <a:t> long</a:t>
            </a:r>
            <a:r>
              <a:rPr sz="1600" spc="105" dirty="0">
                <a:latin typeface="Calibri"/>
                <a:cs typeface="Calibri"/>
              </a:rPr>
              <a:t> </a:t>
            </a:r>
            <a:r>
              <a:rPr sz="1600" spc="55" dirty="0">
                <a:latin typeface="Calibri"/>
                <a:cs typeface="Calibri"/>
              </a:rPr>
              <a:t>time</a:t>
            </a:r>
            <a:r>
              <a:rPr sz="1600" spc="130" dirty="0">
                <a:latin typeface="Calibri"/>
                <a:cs typeface="Calibri"/>
              </a:rPr>
              <a:t> ago</a:t>
            </a:r>
            <a:endParaRPr sz="1600">
              <a:latin typeface="Calibri"/>
              <a:cs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ABA146D-CC81-C009-24DC-B88E0128257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4EBEF5D-F62D-96C1-5BC2-44C8BDA5E7B9}"/>
              </a:ext>
            </a:extLst>
          </p:cNvPr>
          <p:cNvSpPr txBox="1">
            <a:spLocks noGrp="1"/>
          </p:cNvSpPr>
          <p:nvPr>
            <p:ph type="title"/>
          </p:nvPr>
        </p:nvSpPr>
        <p:spPr>
          <a:prstGeom prst="rect">
            <a:avLst/>
          </a:prstGeom>
        </p:spPr>
        <p:txBody>
          <a:bodyPr vert="horz" wrap="square" lIns="0" tIns="13335" rIns="0" bIns="0" rtlCol="0">
            <a:spAutoFit/>
          </a:bodyPr>
          <a:lstStyle/>
          <a:p>
            <a:pPr marL="311150">
              <a:lnSpc>
                <a:spcPct val="100000"/>
              </a:lnSpc>
              <a:spcBef>
                <a:spcPts val="105"/>
              </a:spcBef>
            </a:pPr>
            <a:r>
              <a:rPr lang="en-US" dirty="0"/>
              <a:t>LSTM</a:t>
            </a:r>
            <a:endParaRPr spc="-10" dirty="0"/>
          </a:p>
        </p:txBody>
      </p:sp>
      <p:pic>
        <p:nvPicPr>
          <p:cNvPr id="1028" name="Picture 4" descr="The Ultimate Guide to Building Your Own LSTM Models">
            <a:extLst>
              <a:ext uri="{FF2B5EF4-FFF2-40B4-BE49-F238E27FC236}">
                <a16:creationId xmlns:a16="http://schemas.microsoft.com/office/drawing/2014/main" id="{509D1759-3266-A04A-0B03-A2D9A4E0B1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0956" y="1676400"/>
            <a:ext cx="4876800" cy="2924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8082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2ECC9AC-F6DD-5189-4FEB-F09D1B906E1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75D289D-F7DA-9025-C180-5800152B3B54}"/>
              </a:ext>
            </a:extLst>
          </p:cNvPr>
          <p:cNvSpPr txBox="1">
            <a:spLocks noGrp="1"/>
          </p:cNvSpPr>
          <p:nvPr>
            <p:ph type="title"/>
          </p:nvPr>
        </p:nvSpPr>
        <p:spPr>
          <a:prstGeom prst="rect">
            <a:avLst/>
          </a:prstGeom>
        </p:spPr>
        <p:txBody>
          <a:bodyPr vert="horz" wrap="square" lIns="0" tIns="13335" rIns="0" bIns="0" rtlCol="0">
            <a:spAutoFit/>
          </a:bodyPr>
          <a:lstStyle/>
          <a:p>
            <a:pPr marL="313055">
              <a:lnSpc>
                <a:spcPct val="100000"/>
              </a:lnSpc>
              <a:spcBef>
                <a:spcPts val="105"/>
              </a:spcBef>
            </a:pPr>
            <a:r>
              <a:rPr dirty="0"/>
              <a:t>Problems</a:t>
            </a:r>
            <a:r>
              <a:rPr spc="-65" dirty="0"/>
              <a:t> </a:t>
            </a:r>
            <a:r>
              <a:rPr dirty="0"/>
              <a:t>with</a:t>
            </a:r>
            <a:r>
              <a:rPr spc="-50" dirty="0"/>
              <a:t> </a:t>
            </a:r>
            <a:r>
              <a:rPr lang="en-US" dirty="0"/>
              <a:t>LSTM</a:t>
            </a:r>
            <a:r>
              <a:rPr spc="-25" dirty="0"/>
              <a:t> </a:t>
            </a:r>
            <a:r>
              <a:rPr dirty="0"/>
              <a:t>(among</a:t>
            </a:r>
            <a:r>
              <a:rPr spc="-50" dirty="0"/>
              <a:t> </a:t>
            </a:r>
            <a:r>
              <a:rPr spc="-10" dirty="0"/>
              <a:t>others)</a:t>
            </a:r>
          </a:p>
        </p:txBody>
      </p:sp>
      <p:sp>
        <p:nvSpPr>
          <p:cNvPr id="3" name="object 3">
            <a:extLst>
              <a:ext uri="{FF2B5EF4-FFF2-40B4-BE49-F238E27FC236}">
                <a16:creationId xmlns:a16="http://schemas.microsoft.com/office/drawing/2014/main" id="{7EA5EEB5-905A-6F2E-3641-6565C12C29DF}"/>
              </a:ext>
            </a:extLst>
          </p:cNvPr>
          <p:cNvSpPr txBox="1"/>
          <p:nvPr/>
        </p:nvSpPr>
        <p:spPr>
          <a:xfrm>
            <a:off x="1190650" y="1830553"/>
            <a:ext cx="10163150" cy="2677656"/>
          </a:xfrm>
          <a:prstGeom prst="rect">
            <a:avLst/>
          </a:prstGeom>
        </p:spPr>
        <p:txBody>
          <a:bodyPr vert="horz" wrap="square" lIns="0" tIns="114300" rIns="0" bIns="0" rtlCol="0">
            <a:spAutoFit/>
          </a:bodyPr>
          <a:lstStyle/>
          <a:p>
            <a:pPr marL="354965" indent="-342265">
              <a:lnSpc>
                <a:spcPct val="100000"/>
              </a:lnSpc>
              <a:spcBef>
                <a:spcPts val="900"/>
              </a:spcBef>
              <a:buAutoNum type="arabicPeriod"/>
              <a:tabLst>
                <a:tab pos="354965" algn="l"/>
              </a:tabLst>
            </a:pPr>
            <a:r>
              <a:rPr lang="en-US" sz="1600" spc="85" dirty="0">
                <a:latin typeface="Calibri"/>
                <a:cs typeface="Calibri"/>
              </a:rPr>
              <a:t>Training complexity: LSTMs are more complex than traditional RNNs, which can make them more difficult to train. This complexity can also make it harder to interpret and debug an LSTM network.</a:t>
            </a:r>
          </a:p>
          <a:p>
            <a:pPr marL="354965" indent="-342265">
              <a:lnSpc>
                <a:spcPct val="100000"/>
              </a:lnSpc>
              <a:spcBef>
                <a:spcPts val="900"/>
              </a:spcBef>
              <a:buAutoNum type="arabicPeriod"/>
              <a:tabLst>
                <a:tab pos="354965" algn="l"/>
              </a:tabLst>
            </a:pPr>
            <a:r>
              <a:rPr lang="en-US" sz="1600" spc="85" dirty="0">
                <a:latin typeface="Calibri"/>
                <a:cs typeface="Calibri"/>
              </a:rPr>
              <a:t>Overfitting: LSTMs are prone to overfitting, especially when working with small datasets. This can lead to poor performance on new, unseen data.</a:t>
            </a:r>
          </a:p>
          <a:p>
            <a:pPr marL="354965" indent="-342265">
              <a:lnSpc>
                <a:spcPct val="100000"/>
              </a:lnSpc>
              <a:spcBef>
                <a:spcPts val="900"/>
              </a:spcBef>
              <a:buAutoNum type="arabicPeriod"/>
              <a:tabLst>
                <a:tab pos="354965" algn="l"/>
              </a:tabLst>
            </a:pPr>
            <a:r>
              <a:rPr lang="en-US" sz="1600" spc="85" dirty="0">
                <a:latin typeface="Calibri"/>
                <a:cs typeface="Calibri"/>
              </a:rPr>
              <a:t>Computational cost: LSTMs require more computational resources than traditional RNNs, which can make them slower and more expensive to train.</a:t>
            </a:r>
          </a:p>
          <a:p>
            <a:pPr marL="354965" indent="-342265">
              <a:lnSpc>
                <a:spcPct val="100000"/>
              </a:lnSpc>
              <a:spcBef>
                <a:spcPts val="900"/>
              </a:spcBef>
              <a:buAutoNum type="arabicPeriod"/>
              <a:tabLst>
                <a:tab pos="354965" algn="l"/>
              </a:tabLst>
            </a:pPr>
            <a:r>
              <a:rPr lang="en-US" sz="1600" spc="85" dirty="0">
                <a:latin typeface="Calibri"/>
                <a:cs typeface="Calibri"/>
              </a:rPr>
              <a:t>Lack of transparency: Like other deep learning models, LSTMs can be difficult to interpret and explain. This can make it harder to understand how the model arrived at its predictions, which can be a concern in some applications.</a:t>
            </a:r>
            <a:endParaRPr sz="1600" dirty="0">
              <a:latin typeface="Calibri"/>
              <a:cs typeface="Calibri"/>
            </a:endParaRPr>
          </a:p>
        </p:txBody>
      </p:sp>
    </p:spTree>
    <p:extLst>
      <p:ext uri="{BB962C8B-B14F-4D97-AF65-F5344CB8AC3E}">
        <p14:creationId xmlns:p14="http://schemas.microsoft.com/office/powerpoint/2010/main" val="1483226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18236" y="614248"/>
            <a:ext cx="6049010" cy="697230"/>
          </a:xfrm>
          <a:prstGeom prst="rect">
            <a:avLst/>
          </a:prstGeom>
        </p:spPr>
        <p:txBody>
          <a:bodyPr vert="horz" wrap="square" lIns="0" tIns="13335" rIns="0" bIns="0" rtlCol="0">
            <a:spAutoFit/>
          </a:bodyPr>
          <a:lstStyle/>
          <a:p>
            <a:pPr marL="12700">
              <a:lnSpc>
                <a:spcPct val="100000"/>
              </a:lnSpc>
              <a:spcBef>
                <a:spcPts val="105"/>
              </a:spcBef>
            </a:pPr>
            <a:r>
              <a:rPr dirty="0"/>
              <a:t>Introducing</a:t>
            </a:r>
            <a:r>
              <a:rPr spc="-114" dirty="0"/>
              <a:t> </a:t>
            </a:r>
            <a:r>
              <a:rPr dirty="0"/>
              <a:t>the</a:t>
            </a:r>
            <a:r>
              <a:rPr spc="-70" dirty="0"/>
              <a:t> </a:t>
            </a:r>
            <a:r>
              <a:rPr spc="-10" dirty="0"/>
              <a:t>Transformer</a:t>
            </a:r>
          </a:p>
        </p:txBody>
      </p:sp>
      <p:pic>
        <p:nvPicPr>
          <p:cNvPr id="3" name="object 3"/>
          <p:cNvPicPr/>
          <p:nvPr/>
        </p:nvPicPr>
        <p:blipFill>
          <a:blip r:embed="rId2" cstate="print"/>
          <a:stretch>
            <a:fillRect/>
          </a:stretch>
        </p:blipFill>
        <p:spPr>
          <a:xfrm>
            <a:off x="7315200" y="1088136"/>
            <a:ext cx="3186271" cy="4681727"/>
          </a:xfrm>
          <a:prstGeom prst="rect">
            <a:avLst/>
          </a:prstGeom>
        </p:spPr>
      </p:pic>
      <p:sp>
        <p:nvSpPr>
          <p:cNvPr id="5" name="TextBox 4">
            <a:extLst>
              <a:ext uri="{FF2B5EF4-FFF2-40B4-BE49-F238E27FC236}">
                <a16:creationId xmlns:a16="http://schemas.microsoft.com/office/drawing/2014/main" id="{EE31C29D-94D6-1386-5F64-4D851F56A2CF}"/>
              </a:ext>
            </a:extLst>
          </p:cNvPr>
          <p:cNvSpPr txBox="1"/>
          <p:nvPr/>
        </p:nvSpPr>
        <p:spPr>
          <a:xfrm>
            <a:off x="381000" y="2228671"/>
            <a:ext cx="6096000" cy="1200329"/>
          </a:xfrm>
          <a:prstGeom prst="rect">
            <a:avLst/>
          </a:prstGeom>
          <a:noFill/>
        </p:spPr>
        <p:txBody>
          <a:bodyPr wrap="square">
            <a:spAutoFit/>
          </a:bodyPr>
          <a:lstStyle/>
          <a:p>
            <a:r>
              <a:rPr lang="en-US" b="0" i="0" dirty="0">
                <a:solidFill>
                  <a:srgbClr val="000000"/>
                </a:solidFill>
                <a:effectLst/>
                <a:latin typeface="Publico"/>
              </a:rPr>
              <a:t>The Transformer is foundational to the recent advancements in large language models (LLMs). In this lecture, we will attempt to unravel some of its inner workings and hopefully gain some insight into how these models function.</a:t>
            </a:r>
            <a:endParaRPr lang="en-GB"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3BABD-4E68-0456-F609-1A75B289FD78}"/>
              </a:ext>
            </a:extLst>
          </p:cNvPr>
          <p:cNvSpPr>
            <a:spLocks noGrp="1"/>
          </p:cNvSpPr>
          <p:nvPr>
            <p:ph type="title"/>
          </p:nvPr>
        </p:nvSpPr>
        <p:spPr>
          <a:xfrm>
            <a:off x="618236" y="614248"/>
            <a:ext cx="10302240" cy="677108"/>
          </a:xfrm>
        </p:spPr>
        <p:txBody>
          <a:bodyPr/>
          <a:lstStyle/>
          <a:p>
            <a:r>
              <a:rPr lang="en-GB" b="1" i="0" dirty="0">
                <a:solidFill>
                  <a:srgbClr val="000000"/>
                </a:solidFill>
                <a:effectLst/>
                <a:latin typeface="AtlasGrotesk"/>
              </a:rPr>
              <a:t>What is a Transformer?</a:t>
            </a:r>
            <a:endParaRPr lang="en-GB" dirty="0"/>
          </a:p>
        </p:txBody>
      </p:sp>
      <p:sp>
        <p:nvSpPr>
          <p:cNvPr id="4" name="TextBox 3">
            <a:extLst>
              <a:ext uri="{FF2B5EF4-FFF2-40B4-BE49-F238E27FC236}">
                <a16:creationId xmlns:a16="http://schemas.microsoft.com/office/drawing/2014/main" id="{7812A7A9-A683-0E12-A49E-0B7E578EEB09}"/>
              </a:ext>
            </a:extLst>
          </p:cNvPr>
          <p:cNvSpPr txBox="1"/>
          <p:nvPr/>
        </p:nvSpPr>
        <p:spPr>
          <a:xfrm>
            <a:off x="838201" y="1828800"/>
            <a:ext cx="10082275" cy="2862322"/>
          </a:xfrm>
          <a:prstGeom prst="rect">
            <a:avLst/>
          </a:prstGeom>
          <a:noFill/>
        </p:spPr>
        <p:txBody>
          <a:bodyPr wrap="square" rtlCol="0">
            <a:spAutoFit/>
          </a:bodyPr>
          <a:lstStyle/>
          <a:p>
            <a:r>
              <a:rPr lang="en-US" dirty="0"/>
              <a:t>The Transformer is a deep learning model for sequence modeling. Given a sequence of things, the model can predict what the next thing in the sequence might be. In this lecture, we will look at word sequence prediction, but you can apply Transformers to any kind of sequential data.</a:t>
            </a:r>
          </a:p>
          <a:p>
            <a:endParaRPr lang="en-US" dirty="0"/>
          </a:p>
          <a:p>
            <a:r>
              <a:rPr lang="en-US" dirty="0"/>
              <a:t>As an example, take the following phrase that we would like to complete (a.k.a. the “prompt”):</a:t>
            </a:r>
          </a:p>
          <a:p>
            <a:endParaRPr lang="en-US" dirty="0"/>
          </a:p>
          <a:p>
            <a:r>
              <a:rPr lang="en-US" dirty="0"/>
              <a:t>“The robots will bring _________”</a:t>
            </a:r>
          </a:p>
          <a:p>
            <a:endParaRPr lang="en-US" dirty="0"/>
          </a:p>
          <a:p>
            <a:r>
              <a:rPr lang="en-US" dirty="0"/>
              <a:t>Conceptually, we might think of the Transformer as a function that operates on this phrase as input:</a:t>
            </a:r>
            <a:endParaRPr lang="en-GB" dirty="0"/>
          </a:p>
        </p:txBody>
      </p:sp>
    </p:spTree>
    <p:extLst>
      <p:ext uri="{BB962C8B-B14F-4D97-AF65-F5344CB8AC3E}">
        <p14:creationId xmlns:p14="http://schemas.microsoft.com/office/powerpoint/2010/main" val="765637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F7849-54B0-4F1A-4420-0A40C375EF4E}"/>
              </a:ext>
            </a:extLst>
          </p:cNvPr>
          <p:cNvSpPr>
            <a:spLocks noGrp="1"/>
          </p:cNvSpPr>
          <p:nvPr>
            <p:ph type="title"/>
          </p:nvPr>
        </p:nvSpPr>
        <p:spPr/>
        <p:txBody>
          <a:bodyPr/>
          <a:lstStyle/>
          <a:p>
            <a:endParaRPr lang="en-GB"/>
          </a:p>
        </p:txBody>
      </p:sp>
      <p:pic>
        <p:nvPicPr>
          <p:cNvPr id="3" name="Transformer-1">
            <a:hlinkClick r:id="" action="ppaction://media"/>
            <a:extLst>
              <a:ext uri="{FF2B5EF4-FFF2-40B4-BE49-F238E27FC236}">
                <a16:creationId xmlns:a16="http://schemas.microsoft.com/office/drawing/2014/main" id="{25A1D23A-D7DD-F6E3-5E91-2251B31B230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656205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2329</TotalTime>
  <Words>1688</Words>
  <Application>Microsoft Office PowerPoint</Application>
  <PresentationFormat>Widescreen</PresentationFormat>
  <Paragraphs>106</Paragraphs>
  <Slides>22</Slides>
  <Notes>1</Notes>
  <HiddenSlides>0</HiddenSlides>
  <MMClips>11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Aptos</vt:lpstr>
      <vt:lpstr>Arial</vt:lpstr>
      <vt:lpstr>AtlasGrotesk</vt:lpstr>
      <vt:lpstr>Calibri</vt:lpstr>
      <vt:lpstr>Publico</vt:lpstr>
      <vt:lpstr>Times New Roman</vt:lpstr>
      <vt:lpstr>Tw Cen MT</vt:lpstr>
      <vt:lpstr>Office Theme</vt:lpstr>
      <vt:lpstr>PowerPoint Presentation</vt:lpstr>
      <vt:lpstr>PowerPoint Presentation</vt:lpstr>
      <vt:lpstr>Recurrent Neural Networks (RNN)</vt:lpstr>
      <vt:lpstr>Problems with RNN (among others)</vt:lpstr>
      <vt:lpstr>LSTM</vt:lpstr>
      <vt:lpstr>Problems with LSTM (among others)</vt:lpstr>
      <vt:lpstr>Introducing the Transformer</vt:lpstr>
      <vt:lpstr>What is a Transformer?</vt:lpstr>
      <vt:lpstr>PowerPoint Presentation</vt:lpstr>
      <vt:lpstr>Tokenization</vt:lpstr>
      <vt:lpstr>Embeddings</vt:lpstr>
      <vt:lpstr>Position embedding</vt:lpstr>
      <vt:lpstr>Position embedding</vt:lpstr>
      <vt:lpstr>Queries, keys and values</vt:lpstr>
      <vt:lpstr>Queries, keys and values</vt:lpstr>
      <vt:lpstr>Two heads are better than one</vt:lpstr>
      <vt:lpstr>Time to pay attention</vt:lpstr>
      <vt:lpstr>Applying attention</vt:lpstr>
      <vt:lpstr>Applying attention</vt:lpstr>
      <vt:lpstr>Putting all heads together</vt:lpstr>
      <vt:lpstr>Making a prediction</vt:lpstr>
      <vt:lpstr>Generating….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Transformers from scratch</dc:title>
  <dc:creator>Umar</dc:creator>
  <cp:lastModifiedBy>Seifedine Kadry</cp:lastModifiedBy>
  <cp:revision>6</cp:revision>
  <dcterms:created xsi:type="dcterms:W3CDTF">2024-12-03T21:31:38Z</dcterms:created>
  <dcterms:modified xsi:type="dcterms:W3CDTF">2024-12-05T20:58:19Z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2023-05-28T00:00:00Z</vt:filetime>
  </property>
  <property fmtid="{D5CDD505-2E9C-101B-9397-08002B2CF9AE}" pid="3" name="Creator">
    <vt:lpwstr>Microsoft® PowerPoint® for Microsoft 365</vt:lpwstr>
  </property>
  <property fmtid="{D5CDD505-2E9C-101B-9397-08002B2CF9AE}" pid="4" name="LastSaved">
    <vt:filetime>2024-12-03T00:00:00Z</vt:filetime>
  </property>
  <property fmtid="{D5CDD505-2E9C-101B-9397-08002B2CF9AE}" pid="5" name="Producer">
    <vt:lpwstr>Microsoft® PowerPoint® for Microsoft 365</vt:lpwstr>
  </property>
</Properties>
</file>